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3"/>
  </p:notesMasterIdLst>
  <p:handoutMasterIdLst>
    <p:handoutMasterId r:id="rId34"/>
  </p:handoutMasterIdLst>
  <p:sldIdLst>
    <p:sldId id="256" r:id="rId2"/>
    <p:sldId id="381" r:id="rId3"/>
    <p:sldId id="344" r:id="rId4"/>
    <p:sldId id="390" r:id="rId5"/>
    <p:sldId id="376" r:id="rId6"/>
    <p:sldId id="382" r:id="rId7"/>
    <p:sldId id="391" r:id="rId8"/>
    <p:sldId id="346" r:id="rId9"/>
    <p:sldId id="352" r:id="rId10"/>
    <p:sldId id="353" r:id="rId11"/>
    <p:sldId id="385" r:id="rId12"/>
    <p:sldId id="358" r:id="rId13"/>
    <p:sldId id="402" r:id="rId14"/>
    <p:sldId id="394" r:id="rId15"/>
    <p:sldId id="395" r:id="rId16"/>
    <p:sldId id="404" r:id="rId17"/>
    <p:sldId id="405" r:id="rId18"/>
    <p:sldId id="403" r:id="rId19"/>
    <p:sldId id="387" r:id="rId20"/>
    <p:sldId id="389" r:id="rId21"/>
    <p:sldId id="361" r:id="rId22"/>
    <p:sldId id="362" r:id="rId23"/>
    <p:sldId id="363" r:id="rId24"/>
    <p:sldId id="364" r:id="rId25"/>
    <p:sldId id="365" r:id="rId26"/>
    <p:sldId id="341" r:id="rId27"/>
    <p:sldId id="392" r:id="rId28"/>
    <p:sldId id="393" r:id="rId29"/>
    <p:sldId id="366" r:id="rId30"/>
    <p:sldId id="367" r:id="rId31"/>
    <p:sldId id="339" r:id="rId32"/>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514">
          <p15:clr>
            <a:srgbClr val="A4A3A4"/>
          </p15:clr>
        </p15:guide>
        <p15:guide id="2" pos="285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D4FC"/>
    <a:srgbClr val="FFFF99"/>
    <a:srgbClr val="FCFFC9"/>
    <a:srgbClr val="E9FBA7"/>
    <a:srgbClr val="4EBBEB"/>
    <a:srgbClr val="336600"/>
    <a:srgbClr val="CCCC00"/>
    <a:srgbClr val="E4E4E4"/>
    <a:srgbClr val="FFCC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92" autoAdjust="0"/>
    <p:restoredTop sz="55007" autoAdjust="0"/>
  </p:normalViewPr>
  <p:slideViewPr>
    <p:cSldViewPr snapToGrid="0">
      <p:cViewPr varScale="1">
        <p:scale>
          <a:sx n="64" d="100"/>
          <a:sy n="64" d="100"/>
        </p:scale>
        <p:origin x="2934" y="72"/>
      </p:cViewPr>
      <p:guideLst>
        <p:guide orient="horz" pos="3514"/>
        <p:guide pos="2851"/>
      </p:guideLst>
    </p:cSldViewPr>
  </p:slideViewPr>
  <p:outlineViewPr>
    <p:cViewPr>
      <p:scale>
        <a:sx n="33" d="100"/>
        <a:sy n="33" d="100"/>
      </p:scale>
      <p:origin x="42" y="0"/>
    </p:cViewPr>
  </p:outlineViewPr>
  <p:notesTextViewPr>
    <p:cViewPr>
      <p:scale>
        <a:sx n="1" d="1"/>
        <a:sy n="1" d="1"/>
      </p:scale>
      <p:origin x="0" y="0"/>
    </p:cViewPr>
  </p:notesTextViewPr>
  <p:sorterViewPr>
    <p:cViewPr>
      <p:scale>
        <a:sx n="66" d="100"/>
        <a:sy n="66" d="100"/>
      </p:scale>
      <p:origin x="0" y="0"/>
    </p:cViewPr>
  </p:sorterViewPr>
  <p:notesViewPr>
    <p:cSldViewPr snapToGrid="0">
      <p:cViewPr>
        <p:scale>
          <a:sx n="100" d="100"/>
          <a:sy n="100" d="100"/>
        </p:scale>
        <p:origin x="2400" y="-85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83BF00E4-1D50-40E1-BC5B-657FDB235A91}" type="datetimeFigureOut">
              <a:rPr lang="en-US" smtClean="0"/>
              <a:pPr/>
              <a:t>8/27/2015</a:t>
            </a:fld>
            <a:endParaRPr lang="en-US" dirty="0"/>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3A79F08A-DD67-4DB6-8C02-E33567671A62}" type="slidenum">
              <a:rPr lang="en-US" smtClean="0"/>
              <a:pPr/>
              <a:t>‹#›</a:t>
            </a:fld>
            <a:endParaRPr lang="en-US" dirty="0"/>
          </a:p>
        </p:txBody>
      </p:sp>
    </p:spTree>
    <p:extLst>
      <p:ext uri="{BB962C8B-B14F-4D97-AF65-F5344CB8AC3E}">
        <p14:creationId xmlns:p14="http://schemas.microsoft.com/office/powerpoint/2010/main" val="3029071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9FA6D163-A0F5-498D-A72B-50DE16555140}" type="datetimeFigureOut">
              <a:rPr lang="en-US" smtClean="0"/>
              <a:pPr/>
              <a:t>8/27/2015</a:t>
            </a:fld>
            <a:endParaRPr lang="en-US" dirty="0"/>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C3C999AD-79EC-4F02-84A9-EEA7F0527E47}" type="slidenum">
              <a:rPr lang="en-US" smtClean="0"/>
              <a:pPr/>
              <a:t>‹#›</a:t>
            </a:fld>
            <a:endParaRPr lang="en-US" dirty="0"/>
          </a:p>
        </p:txBody>
      </p:sp>
    </p:spTree>
    <p:extLst>
      <p:ext uri="{BB962C8B-B14F-4D97-AF65-F5344CB8AC3E}">
        <p14:creationId xmlns:p14="http://schemas.microsoft.com/office/powerpoint/2010/main" val="344646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C999AD-79EC-4F02-84A9-EEA7F0527E47}" type="slidenum">
              <a:rPr lang="en-US" smtClean="0"/>
              <a:pPr/>
              <a:t>1</a:t>
            </a:fld>
            <a:endParaRPr lang="en-US" dirty="0"/>
          </a:p>
        </p:txBody>
      </p:sp>
    </p:spTree>
    <p:extLst>
      <p:ext uri="{BB962C8B-B14F-4D97-AF65-F5344CB8AC3E}">
        <p14:creationId xmlns:p14="http://schemas.microsoft.com/office/powerpoint/2010/main" val="391074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a:t>
            </a:r>
            <a:r>
              <a:rPr lang="en-US" baseline="0" dirty="0" smtClean="0"/>
              <a:t> there anything available to help me move the app ? </a:t>
            </a:r>
            <a:endParaRPr lang="en-US" dirty="0"/>
          </a:p>
        </p:txBody>
      </p:sp>
      <p:sp>
        <p:nvSpPr>
          <p:cNvPr id="4" name="Slide Number Placeholder 3"/>
          <p:cNvSpPr>
            <a:spLocks noGrp="1"/>
          </p:cNvSpPr>
          <p:nvPr>
            <p:ph type="sldNum" sz="quarter" idx="10"/>
          </p:nvPr>
        </p:nvSpPr>
        <p:spPr/>
        <p:txBody>
          <a:bodyPr/>
          <a:lstStyle/>
          <a:p>
            <a:fld id="{C3C999AD-79EC-4F02-84A9-EEA7F0527E47}" type="slidenum">
              <a:rPr lang="en-US" smtClean="0"/>
              <a:pPr/>
              <a:t>11</a:t>
            </a:fld>
            <a:endParaRPr lang="en-US" dirty="0"/>
          </a:p>
        </p:txBody>
      </p:sp>
    </p:spTree>
    <p:extLst>
      <p:ext uri="{BB962C8B-B14F-4D97-AF65-F5344CB8AC3E}">
        <p14:creationId xmlns:p14="http://schemas.microsoft.com/office/powerpoint/2010/main" val="881128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09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r>
              <a:rPr lang="en-US" dirty="0" smtClean="0">
                <a:latin typeface="Calibri" charset="0"/>
              </a:rPr>
              <a:t>Question we are answering :  What</a:t>
            </a:r>
            <a:r>
              <a:rPr lang="en-US" baseline="0" dirty="0" smtClean="0">
                <a:latin typeface="Calibri" charset="0"/>
              </a:rPr>
              <a:t> tooling is available to help with Migrating applications to </a:t>
            </a:r>
            <a:r>
              <a:rPr lang="en-US" baseline="0" dirty="0" err="1" smtClean="0">
                <a:latin typeface="Calibri" charset="0"/>
              </a:rPr>
              <a:t>Bluemix</a:t>
            </a:r>
            <a:r>
              <a:rPr lang="en-US" baseline="0" dirty="0" smtClean="0">
                <a:latin typeface="Calibri" charset="0"/>
              </a:rPr>
              <a:t>. </a:t>
            </a:r>
          </a:p>
          <a:p>
            <a:endParaRPr lang="en-US" baseline="0" dirty="0" smtClean="0">
              <a:latin typeface="Calibri" charset="0"/>
            </a:endParaRPr>
          </a:p>
          <a:p>
            <a:r>
              <a:rPr lang="en-US" dirty="0" smtClean="0">
                <a:latin typeface="Calibri" charset="0"/>
              </a:rPr>
              <a:t>Migration</a:t>
            </a:r>
            <a:r>
              <a:rPr lang="en-US" baseline="0" dirty="0" smtClean="0">
                <a:latin typeface="Calibri" charset="0"/>
              </a:rPr>
              <a:t>  Toolkit provides detailed analysis for features/technologies used in the app that cannot be migrated to the Cloud.</a:t>
            </a:r>
            <a:endParaRPr lang="en-US" dirty="0">
              <a:latin typeface="Calibri" charset="0"/>
            </a:endParaRPr>
          </a:p>
        </p:txBody>
      </p:sp>
      <p:sp>
        <p:nvSpPr>
          <p:cNvPr id="4096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09" indent="-285734" eaLnBrk="0" hangingPunct="0">
              <a:defRPr sz="2400">
                <a:solidFill>
                  <a:schemeClr val="tx1"/>
                </a:solidFill>
                <a:latin typeface="Arial" charset="0"/>
                <a:ea typeface="ＭＳ Ｐゴシック" charset="0"/>
              </a:defRPr>
            </a:lvl2pPr>
            <a:lvl3pPr marL="1142937" indent="-228587" eaLnBrk="0" hangingPunct="0">
              <a:defRPr sz="2400">
                <a:solidFill>
                  <a:schemeClr val="tx1"/>
                </a:solidFill>
                <a:latin typeface="Arial" charset="0"/>
                <a:ea typeface="ＭＳ Ｐゴシック" charset="0"/>
              </a:defRPr>
            </a:lvl3pPr>
            <a:lvl4pPr marL="1600112" indent="-228587" eaLnBrk="0" hangingPunct="0">
              <a:defRPr sz="2400">
                <a:solidFill>
                  <a:schemeClr val="tx1"/>
                </a:solidFill>
                <a:latin typeface="Arial" charset="0"/>
                <a:ea typeface="ＭＳ Ｐゴシック" charset="0"/>
              </a:defRPr>
            </a:lvl4pPr>
            <a:lvl5pPr marL="2057287" indent="-228587" eaLnBrk="0" hangingPunct="0">
              <a:defRPr sz="2400">
                <a:solidFill>
                  <a:schemeClr val="tx1"/>
                </a:solidFill>
                <a:latin typeface="Arial" charset="0"/>
                <a:ea typeface="ＭＳ Ｐゴシック" charset="0"/>
              </a:defRPr>
            </a:lvl5pPr>
            <a:lvl6pPr marL="2514461" indent="-228587" eaLnBrk="0" fontAlgn="base" hangingPunct="0">
              <a:spcBef>
                <a:spcPct val="0"/>
              </a:spcBef>
              <a:spcAft>
                <a:spcPct val="0"/>
              </a:spcAft>
              <a:defRPr sz="2400">
                <a:solidFill>
                  <a:schemeClr val="tx1"/>
                </a:solidFill>
                <a:latin typeface="Arial" charset="0"/>
                <a:ea typeface="ＭＳ Ｐゴシック" charset="0"/>
              </a:defRPr>
            </a:lvl6pPr>
            <a:lvl7pPr marL="2971635" indent="-228587" eaLnBrk="0" fontAlgn="base" hangingPunct="0">
              <a:spcBef>
                <a:spcPct val="0"/>
              </a:spcBef>
              <a:spcAft>
                <a:spcPct val="0"/>
              </a:spcAft>
              <a:defRPr sz="2400">
                <a:solidFill>
                  <a:schemeClr val="tx1"/>
                </a:solidFill>
                <a:latin typeface="Arial" charset="0"/>
                <a:ea typeface="ＭＳ Ｐゴシック" charset="0"/>
              </a:defRPr>
            </a:lvl7pPr>
            <a:lvl8pPr marL="3428810" indent="-228587" eaLnBrk="0" fontAlgn="base" hangingPunct="0">
              <a:spcBef>
                <a:spcPct val="0"/>
              </a:spcBef>
              <a:spcAft>
                <a:spcPct val="0"/>
              </a:spcAft>
              <a:defRPr sz="2400">
                <a:solidFill>
                  <a:schemeClr val="tx1"/>
                </a:solidFill>
                <a:latin typeface="Arial" charset="0"/>
                <a:ea typeface="ＭＳ Ｐゴシック" charset="0"/>
              </a:defRPr>
            </a:lvl8pPr>
            <a:lvl9pPr marL="3885985" indent="-228587"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E45D6AC-255F-A34F-B8E9-188FE7F17CFF}" type="slidenum">
              <a:rPr lang="en-US" sz="1200">
                <a:latin typeface="Calibri" charset="0"/>
                <a:cs typeface="Arial" charset="0"/>
              </a:rPr>
              <a:pPr eaLnBrk="1" hangingPunct="1"/>
              <a:t>12</a:t>
            </a:fld>
            <a:endParaRPr lang="en-US" sz="1200">
              <a:latin typeface="Calibri" charset="0"/>
              <a:cs typeface="Arial" charset="0"/>
            </a:endParaRPr>
          </a:p>
        </p:txBody>
      </p:sp>
    </p:spTree>
    <p:extLst>
      <p:ext uri="{BB962C8B-B14F-4D97-AF65-F5344CB8AC3E}">
        <p14:creationId xmlns:p14="http://schemas.microsoft.com/office/powerpoint/2010/main" val="3634163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Tomcat application, </a:t>
            </a:r>
            <a:r>
              <a:rPr lang="en-US" dirty="0" err="1" smtClean="0"/>
              <a:t>RedbookLibrary</a:t>
            </a:r>
            <a:r>
              <a:rPr lang="en-US" dirty="0" smtClean="0"/>
              <a:t> is running on-premises</a:t>
            </a:r>
            <a:r>
              <a:rPr lang="en-US" baseline="0" dirty="0" smtClean="0"/>
              <a:t> using Derby database. We run </a:t>
            </a:r>
            <a:r>
              <a:rPr lang="en-US" b="1" baseline="0" dirty="0" smtClean="0"/>
              <a:t>Tomcat </a:t>
            </a:r>
            <a:r>
              <a:rPr lang="en-US" b="1" baseline="0" dirty="0" err="1" smtClean="0"/>
              <a:t>Config</a:t>
            </a:r>
            <a:r>
              <a:rPr lang="en-US" b="1" baseline="0" dirty="0" smtClean="0"/>
              <a:t> Migration </a:t>
            </a:r>
            <a:r>
              <a:rPr lang="en-US" baseline="0" dirty="0" smtClean="0"/>
              <a:t>on Tomcat server as well as on the application to migrate the configuration to Liberty for Java runtime in </a:t>
            </a:r>
            <a:r>
              <a:rPr lang="en-US" baseline="0" dirty="0" err="1" smtClean="0"/>
              <a:t>Bluemix</a:t>
            </a:r>
            <a:r>
              <a:rPr lang="en-US" baseline="0" dirty="0" smtClean="0"/>
              <a:t>.</a:t>
            </a:r>
          </a:p>
          <a:p>
            <a:endParaRPr lang="en-US" baseline="0" dirty="0" smtClean="0"/>
          </a:p>
          <a:p>
            <a:r>
              <a:rPr lang="en-US" baseline="0" dirty="0" smtClean="0"/>
              <a:t>On slide 15, we will see the output from running the scanner on the Application binaries.  On slide 16, we see the detailed analysis from the scanner tool.</a:t>
            </a:r>
            <a:endParaRPr lang="en-US" dirty="0"/>
          </a:p>
        </p:txBody>
      </p:sp>
      <p:sp>
        <p:nvSpPr>
          <p:cNvPr id="4" name="Slide Number Placeholder 3"/>
          <p:cNvSpPr>
            <a:spLocks noGrp="1"/>
          </p:cNvSpPr>
          <p:nvPr>
            <p:ph type="sldNum" sz="quarter" idx="10"/>
          </p:nvPr>
        </p:nvSpPr>
        <p:spPr/>
        <p:txBody>
          <a:bodyPr/>
          <a:lstStyle/>
          <a:p>
            <a:pPr>
              <a:defRPr/>
            </a:pPr>
            <a:fld id="{777C9690-8622-4015-A717-3BEDC0BC6BEF}" type="slidenum">
              <a:rPr lang="en-US" smtClean="0"/>
              <a:pPr>
                <a:defRPr/>
              </a:pPr>
              <a:t>13</a:t>
            </a:fld>
            <a:endParaRPr lang="en-US"/>
          </a:p>
        </p:txBody>
      </p:sp>
    </p:spTree>
    <p:extLst>
      <p:ext uri="{BB962C8B-B14F-4D97-AF65-F5344CB8AC3E}">
        <p14:creationId xmlns:p14="http://schemas.microsoft.com/office/powerpoint/2010/main" val="30755454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Migration analysis tools help in determining how easily an application will port to </a:t>
            </a:r>
            <a:r>
              <a:rPr lang="en-US" sz="1200" kern="1200" dirty="0" err="1" smtClean="0">
                <a:solidFill>
                  <a:schemeClr val="tx1"/>
                </a:solidFill>
                <a:effectLst/>
                <a:latin typeface="+mn-lt"/>
                <a:ea typeface="+mn-ea"/>
                <a:cs typeface="+mn-cs"/>
              </a:rPr>
              <a:t>Bluemix</a:t>
            </a:r>
            <a:r>
              <a:rPr lang="en-US" sz="1200" kern="1200" dirty="0" smtClean="0">
                <a:solidFill>
                  <a:schemeClr val="tx1"/>
                </a:solidFill>
                <a:effectLst/>
                <a:latin typeface="+mn-lt"/>
                <a:ea typeface="+mn-ea"/>
                <a:cs typeface="+mn-cs"/>
              </a:rPr>
              <a:t>.  The first tool is a binary assessment tool, which we will run from the command line.  The second tool provides more in-depth analysis, but requires the source code and Eclipse</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Download the binary assessment tool from: https://developer.ibm.com/wasdev/downloads/#asset/tools-Migration_Toolkit_for_Application_Binaries_Tech_Preview</a:t>
            </a:r>
          </a:p>
          <a:p>
            <a:pPr lvl="0"/>
            <a:r>
              <a:rPr lang="en-US" sz="1200" kern="1200" dirty="0" smtClean="0">
                <a:solidFill>
                  <a:schemeClr val="tx1"/>
                </a:solidFill>
                <a:effectLst/>
                <a:latin typeface="+mn-lt"/>
                <a:ea typeface="+mn-ea"/>
                <a:cs typeface="+mn-cs"/>
              </a:rPr>
              <a:t>Install the tool: java -jar binaryAppScannerInstaller.jar</a:t>
            </a:r>
          </a:p>
          <a:p>
            <a:pPr lvl="0"/>
            <a:r>
              <a:rPr lang="en-US" sz="1200" kern="1200" dirty="0" smtClean="0">
                <a:solidFill>
                  <a:schemeClr val="tx1"/>
                </a:solidFill>
                <a:effectLst/>
                <a:latin typeface="+mn-lt"/>
                <a:ea typeface="+mn-ea"/>
                <a:cs typeface="+mn-cs"/>
              </a:rPr>
              <a:t>After installing, go to the </a:t>
            </a:r>
            <a:r>
              <a:rPr lang="en-US" sz="1200" kern="1200" dirty="0" err="1" smtClean="0">
                <a:solidFill>
                  <a:schemeClr val="tx1"/>
                </a:solidFill>
                <a:effectLst/>
                <a:latin typeface="+mn-lt"/>
                <a:ea typeface="+mn-ea"/>
                <a:cs typeface="+mn-cs"/>
              </a:rPr>
              <a:t>wamt</a:t>
            </a:r>
            <a:r>
              <a:rPr lang="en-US" sz="1200" kern="1200" dirty="0" smtClean="0">
                <a:solidFill>
                  <a:schemeClr val="tx1"/>
                </a:solidFill>
                <a:effectLst/>
                <a:latin typeface="+mn-lt"/>
                <a:ea typeface="+mn-ea"/>
                <a:cs typeface="+mn-cs"/>
              </a:rPr>
              <a:t> subdirectory</a:t>
            </a:r>
          </a:p>
          <a:p>
            <a:pPr lvl="0"/>
            <a:r>
              <a:rPr lang="en-US" sz="1200" kern="1200" dirty="0" smtClean="0">
                <a:solidFill>
                  <a:schemeClr val="tx1"/>
                </a:solidFill>
                <a:effectLst/>
                <a:latin typeface="+mn-lt"/>
                <a:ea typeface="+mn-ea"/>
                <a:cs typeface="+mn-cs"/>
              </a:rPr>
              <a:t>Run the analysis from the </a:t>
            </a:r>
            <a:r>
              <a:rPr lang="en-US" sz="1200" kern="1200" dirty="0" err="1" smtClean="0">
                <a:solidFill>
                  <a:schemeClr val="tx1"/>
                </a:solidFill>
                <a:effectLst/>
                <a:latin typeface="+mn-lt"/>
                <a:ea typeface="+mn-ea"/>
                <a:cs typeface="+mn-cs"/>
              </a:rPr>
              <a:t>wamt</a:t>
            </a:r>
            <a:r>
              <a:rPr lang="en-US" sz="1200" kern="1200" dirty="0" smtClean="0">
                <a:solidFill>
                  <a:schemeClr val="tx1"/>
                </a:solidFill>
                <a:effectLst/>
                <a:latin typeface="+mn-lt"/>
                <a:ea typeface="+mn-ea"/>
                <a:cs typeface="+mn-cs"/>
              </a:rPr>
              <a:t> subdirectory: java -jar binaryAppScanner.jar \</a:t>
            </a:r>
            <a:r>
              <a:rPr lang="en-US" sz="1200" i="1" kern="1200" dirty="0" smtClean="0">
                <a:solidFill>
                  <a:schemeClr val="tx1"/>
                </a:solidFill>
                <a:effectLst/>
                <a:latin typeface="+mn-lt"/>
                <a:ea typeface="+mn-ea"/>
                <a:cs typeface="+mn-cs"/>
              </a:rPr>
              <a:t>directory-containing-war-file.</a:t>
            </a:r>
          </a:p>
          <a:p>
            <a:pPr lvl="0"/>
            <a:endParaRPr lang="en-US" sz="1200" i="1"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In the High Level Analysis</a:t>
            </a:r>
            <a:r>
              <a:rPr lang="en-US" sz="1200" kern="1200" baseline="0" dirty="0" smtClean="0">
                <a:solidFill>
                  <a:schemeClr val="tx1"/>
                </a:solidFill>
                <a:effectLst/>
                <a:latin typeface="+mn-lt"/>
                <a:ea typeface="+mn-ea"/>
                <a:cs typeface="+mn-cs"/>
              </a:rPr>
              <a:t> report, </a:t>
            </a:r>
            <a:r>
              <a:rPr lang="en-US" sz="1200" kern="1200" dirty="0" smtClean="0">
                <a:solidFill>
                  <a:schemeClr val="tx1"/>
                </a:solidFill>
                <a:effectLst/>
                <a:latin typeface="+mn-lt"/>
                <a:ea typeface="+mn-ea"/>
                <a:cs typeface="+mn-cs"/>
              </a:rPr>
              <a:t> under Web application technologies, we see that this application uses Servlets and JSP.  This is not surprising for a Tomcat application.  All the technologies  will migrate to Liberty for Java on </a:t>
            </a:r>
            <a:r>
              <a:rPr lang="en-US" sz="1200" kern="1200" dirty="0" err="1" smtClean="0">
                <a:solidFill>
                  <a:schemeClr val="tx1"/>
                </a:solidFill>
                <a:effectLst/>
                <a:latin typeface="+mn-lt"/>
                <a:ea typeface="+mn-ea"/>
                <a:cs typeface="+mn-cs"/>
              </a:rPr>
              <a:t>Bluemix</a:t>
            </a:r>
            <a:r>
              <a:rPr lang="en-US" sz="1200" kern="1200" dirty="0" smtClean="0">
                <a:solidFill>
                  <a:schemeClr val="tx1"/>
                </a:solidFill>
                <a:effectLst/>
                <a:latin typeface="+mn-lt"/>
                <a:ea typeface="+mn-ea"/>
                <a:cs typeface="+mn-cs"/>
              </a:rPr>
              <a:t>, as shown in column 1.</a:t>
            </a:r>
          </a:p>
          <a:p>
            <a:pPr lvl="0"/>
            <a:r>
              <a:rPr lang="en-US" sz="1200" kern="1200" dirty="0" smtClean="0">
                <a:solidFill>
                  <a:schemeClr val="tx1"/>
                </a:solidFill>
                <a:effectLst/>
                <a:latin typeface="+mn-lt"/>
                <a:ea typeface="+mn-ea"/>
                <a:cs typeface="+mn-cs"/>
              </a:rPr>
              <a:t>Under Java EE-related specifications in Java SE, we see the application uses JDBC.  This application will also run in Liberty for Java on IBM </a:t>
            </a:r>
            <a:r>
              <a:rPr lang="en-US" sz="1200" kern="1200" dirty="0" err="1" smtClean="0">
                <a:solidFill>
                  <a:schemeClr val="tx1"/>
                </a:solidFill>
                <a:effectLst/>
                <a:latin typeface="+mn-lt"/>
                <a:ea typeface="+mn-ea"/>
                <a:cs typeface="+mn-cs"/>
              </a:rPr>
              <a:t>Bluemix</a:t>
            </a:r>
            <a:r>
              <a:rPr lang="en-US" sz="1200" kern="1200" dirty="0" smtClean="0">
                <a:solidFill>
                  <a:schemeClr val="tx1"/>
                </a:solidFill>
                <a:effectLst/>
                <a:latin typeface="+mn-lt"/>
                <a:ea typeface="+mn-ea"/>
                <a:cs typeface="+mn-cs"/>
              </a:rPr>
              <a:t>, however, we will need to decide how to actually handle the database</a:t>
            </a:r>
            <a:r>
              <a:rPr lang="en-US" sz="1200" kern="1200" baseline="0" dirty="0" smtClean="0">
                <a:solidFill>
                  <a:schemeClr val="tx1"/>
                </a:solidFill>
                <a:effectLst/>
                <a:latin typeface="+mn-lt"/>
                <a:ea typeface="+mn-ea"/>
                <a:cs typeface="+mn-cs"/>
              </a:rPr>
              <a:t> while the app runs in the Cloud.</a:t>
            </a:r>
            <a:endParaRPr lang="en-US" sz="1200" kern="1200" dirty="0" smtClean="0">
              <a:solidFill>
                <a:schemeClr val="tx1"/>
              </a:solidFill>
              <a:effectLst/>
              <a:latin typeface="+mn-lt"/>
              <a:ea typeface="+mn-ea"/>
              <a:cs typeface="+mn-cs"/>
            </a:endParaRPr>
          </a:p>
          <a:p>
            <a:pPr lvl="0"/>
            <a:endParaRPr lang="en-US" dirty="0"/>
          </a:p>
        </p:txBody>
      </p:sp>
      <p:sp>
        <p:nvSpPr>
          <p:cNvPr id="4" name="Slide Number Placeholder 3"/>
          <p:cNvSpPr>
            <a:spLocks noGrp="1"/>
          </p:cNvSpPr>
          <p:nvPr>
            <p:ph type="sldNum" sz="quarter" idx="10"/>
          </p:nvPr>
        </p:nvSpPr>
        <p:spPr/>
        <p:txBody>
          <a:bodyPr/>
          <a:lstStyle/>
          <a:p>
            <a:fld id="{C3C999AD-79EC-4F02-84A9-EEA7F0527E47}" type="slidenum">
              <a:rPr lang="en-US" smtClean="0"/>
              <a:pPr/>
              <a:t>14</a:t>
            </a:fld>
            <a:endParaRPr lang="en-US" dirty="0"/>
          </a:p>
        </p:txBody>
      </p:sp>
    </p:spTree>
    <p:extLst>
      <p:ext uri="{BB962C8B-B14F-4D97-AF65-F5344CB8AC3E}">
        <p14:creationId xmlns:p14="http://schemas.microsoft.com/office/powerpoint/2010/main" val="1955043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Next, run a detailed analysis report, which highlights potential issues as you move to the cloud.</a:t>
            </a:r>
            <a:r>
              <a:rPr lang="en-US" sz="1200" kern="1200" baseline="0" dirty="0" smtClean="0">
                <a:solidFill>
                  <a:schemeClr val="tx1"/>
                </a:solidFill>
                <a:effectLst/>
                <a:latin typeface="+mn-lt"/>
                <a:ea typeface="+mn-ea"/>
                <a:cs typeface="+mn-cs"/>
              </a:rPr>
              <a:t> The report includes </a:t>
            </a:r>
            <a:r>
              <a:rPr lang="en-US" sz="1200" kern="1200" dirty="0" smtClean="0">
                <a:solidFill>
                  <a:schemeClr val="tx1"/>
                </a:solidFill>
                <a:effectLst/>
                <a:latin typeface="+mn-lt"/>
                <a:ea typeface="+mn-ea"/>
                <a:cs typeface="+mn-cs"/>
              </a:rPr>
              <a:t>filenames, line numbers, and reference material for resolving the</a:t>
            </a:r>
            <a:r>
              <a:rPr lang="en-US" sz="1200" kern="1200" baseline="0" dirty="0" smtClean="0">
                <a:solidFill>
                  <a:schemeClr val="tx1"/>
                </a:solidFill>
                <a:effectLst/>
                <a:latin typeface="+mn-lt"/>
                <a:ea typeface="+mn-ea"/>
                <a:cs typeface="+mn-cs"/>
              </a:rPr>
              <a:t> reported</a:t>
            </a:r>
            <a:r>
              <a:rPr lang="en-US" sz="1200" kern="1200" dirty="0" smtClean="0">
                <a:solidFill>
                  <a:schemeClr val="tx1"/>
                </a:solidFill>
                <a:effectLst/>
                <a:latin typeface="+mn-lt"/>
                <a:ea typeface="+mn-ea"/>
                <a:cs typeface="+mn-cs"/>
              </a:rPr>
              <a:t> problems.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From the </a:t>
            </a:r>
            <a:r>
              <a:rPr lang="en-US" sz="1200" kern="1200" dirty="0" err="1" smtClean="0">
                <a:solidFill>
                  <a:schemeClr val="tx1"/>
                </a:solidFill>
                <a:effectLst/>
                <a:latin typeface="+mn-lt"/>
                <a:ea typeface="+mn-ea"/>
                <a:cs typeface="+mn-cs"/>
              </a:rPr>
              <a:t>wamt</a:t>
            </a:r>
            <a:r>
              <a:rPr lang="en-US" sz="1200" kern="1200" dirty="0" smtClean="0">
                <a:solidFill>
                  <a:schemeClr val="tx1"/>
                </a:solidFill>
                <a:effectLst/>
                <a:latin typeface="+mn-lt"/>
                <a:ea typeface="+mn-ea"/>
                <a:cs typeface="+mn-cs"/>
              </a:rPr>
              <a:t> subdirectory, run : java -jar binaryAppScanner.jar  \directory-containing-war-file --</a:t>
            </a:r>
            <a:r>
              <a:rPr lang="en-US" sz="1200" kern="1200" dirty="0" err="1" smtClean="0">
                <a:solidFill>
                  <a:schemeClr val="tx1"/>
                </a:solidFill>
                <a:effectLst/>
                <a:latin typeface="+mn-lt"/>
                <a:ea typeface="+mn-ea"/>
                <a:cs typeface="+mn-cs"/>
              </a:rPr>
              <a:t>analyzeMigrationDetails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targetAppServer</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bluemix</a:t>
            </a:r>
            <a:r>
              <a:rPr lang="en-US" sz="1200" kern="1200" dirty="0" smtClean="0">
                <a:solidFill>
                  <a:schemeClr val="tx1"/>
                </a:solidFill>
                <a:effectLst/>
                <a:latin typeface="+mn-lt"/>
                <a:ea typeface="+mn-ea"/>
                <a:cs typeface="+mn-cs"/>
              </a:rPr>
              <a:t>.  This also produces an HTML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detailed analysis provides more information. Most of the areas flagged are from the local Derby database we used with Tomcat, and don't apply when we move to the cloud.   You can  see the rules that are flagged from derby files by looking at the File name detail.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the database, the recommendation is to use the SQL Database service in </a:t>
            </a:r>
            <a:r>
              <a:rPr lang="en-US" sz="1200" kern="1200" dirty="0" err="1" smtClean="0">
                <a:solidFill>
                  <a:schemeClr val="tx1"/>
                </a:solidFill>
                <a:effectLst/>
                <a:latin typeface="+mn-lt"/>
                <a:ea typeface="+mn-ea"/>
                <a:cs typeface="+mn-cs"/>
              </a:rPr>
              <a:t>Bluemix</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This </a:t>
            </a:r>
            <a:r>
              <a:rPr lang="en-US" sz="1200" kern="1200" dirty="0" smtClean="0">
                <a:solidFill>
                  <a:schemeClr val="tx1"/>
                </a:solidFill>
                <a:effectLst/>
                <a:latin typeface="+mn-lt"/>
                <a:ea typeface="+mn-ea"/>
                <a:cs typeface="+mn-cs"/>
              </a:rPr>
              <a:t>is exactly what we will do.  We will the SQL Database Service in </a:t>
            </a:r>
            <a:r>
              <a:rPr lang="en-US" sz="1200" kern="1200" dirty="0" err="1" smtClean="0">
                <a:solidFill>
                  <a:schemeClr val="tx1"/>
                </a:solidFill>
                <a:effectLst/>
                <a:latin typeface="+mn-lt"/>
                <a:ea typeface="+mn-ea"/>
                <a:cs typeface="+mn-cs"/>
              </a:rPr>
              <a:t>Bluemix</a:t>
            </a:r>
            <a:r>
              <a:rPr lang="en-US" sz="1200" kern="120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report also flags Capture Log Information as something to check in the application.  When we look at the help, we see: "Applications can log to </a:t>
            </a:r>
            <a:r>
              <a:rPr lang="en-US" sz="1200" kern="1200" dirty="0" err="1" smtClean="0">
                <a:solidFill>
                  <a:schemeClr val="tx1"/>
                </a:solidFill>
                <a:effectLst/>
                <a:latin typeface="+mn-lt"/>
                <a:ea typeface="+mn-ea"/>
                <a:cs typeface="+mn-cs"/>
              </a:rPr>
              <a:t>System.err</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System.out</a:t>
            </a:r>
            <a:r>
              <a:rPr lang="en-US" sz="1200" kern="1200" dirty="0" smtClean="0">
                <a:solidFill>
                  <a:schemeClr val="tx1"/>
                </a:solidFill>
                <a:effectLst/>
                <a:latin typeface="+mn-lt"/>
                <a:ea typeface="+mn-ea"/>
                <a:cs typeface="+mn-cs"/>
              </a:rPr>
              <a:t> so that Cloud Foundry's </a:t>
            </a:r>
            <a:r>
              <a:rPr lang="en-US" sz="1200" kern="1200" dirty="0" err="1" smtClean="0">
                <a:solidFill>
                  <a:schemeClr val="tx1"/>
                </a:solidFill>
                <a:effectLst/>
                <a:latin typeface="+mn-lt"/>
                <a:ea typeface="+mn-ea"/>
                <a:cs typeface="+mn-cs"/>
              </a:rPr>
              <a:t>Loggregator</a:t>
            </a:r>
            <a:r>
              <a:rPr lang="en-US" sz="1200" kern="1200" dirty="0" smtClean="0">
                <a:solidFill>
                  <a:schemeClr val="tx1"/>
                </a:solidFill>
                <a:effectLst/>
                <a:latin typeface="+mn-lt"/>
                <a:ea typeface="+mn-ea"/>
                <a:cs typeface="+mn-cs"/>
              </a:rPr>
              <a:t> component picks up the log entries. Using </a:t>
            </a:r>
            <a:r>
              <a:rPr lang="en-US" sz="1200" kern="1200" dirty="0" err="1" smtClean="0">
                <a:solidFill>
                  <a:schemeClr val="tx1"/>
                </a:solidFill>
                <a:effectLst/>
                <a:latin typeface="+mn-lt"/>
                <a:ea typeface="+mn-ea"/>
                <a:cs typeface="+mn-cs"/>
              </a:rPr>
              <a:t>Loggregator</a:t>
            </a:r>
            <a:r>
              <a:rPr lang="en-US" sz="1200" kern="1200" dirty="0" smtClean="0">
                <a:solidFill>
                  <a:schemeClr val="tx1"/>
                </a:solidFill>
                <a:effectLst/>
                <a:latin typeface="+mn-lt"/>
                <a:ea typeface="+mn-ea"/>
                <a:cs typeface="+mn-cs"/>
              </a:rPr>
              <a:t>, you can tail application logs and dump a recent set of application logs."  In our application, we're using the standard Java logging facility and also logging to the default location, which is </a:t>
            </a:r>
            <a:r>
              <a:rPr lang="en-US" sz="1200" kern="1200" dirty="0" err="1" smtClean="0">
                <a:solidFill>
                  <a:schemeClr val="tx1"/>
                </a:solidFill>
                <a:effectLst/>
                <a:latin typeface="+mn-lt"/>
                <a:ea typeface="+mn-ea"/>
                <a:cs typeface="+mn-cs"/>
              </a:rPr>
              <a:t>System.out</a:t>
            </a:r>
            <a:r>
              <a:rPr lang="en-US" sz="1200" kern="1200" dirty="0" smtClean="0">
                <a:solidFill>
                  <a:schemeClr val="tx1"/>
                </a:solidFill>
                <a:effectLst/>
                <a:latin typeface="+mn-lt"/>
                <a:ea typeface="+mn-ea"/>
                <a:cs typeface="+mn-cs"/>
              </a:rPr>
              <a:t>.  So it will be automatically picked up by the </a:t>
            </a:r>
            <a:r>
              <a:rPr lang="en-US" sz="1200" kern="1200" dirty="0" err="1" smtClean="0">
                <a:solidFill>
                  <a:schemeClr val="tx1"/>
                </a:solidFill>
                <a:effectLst/>
                <a:latin typeface="+mn-lt"/>
                <a:ea typeface="+mn-ea"/>
                <a:cs typeface="+mn-cs"/>
              </a:rPr>
              <a:t>Loggregator</a:t>
            </a:r>
            <a:r>
              <a:rPr lang="en-US" sz="1200" kern="120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detailed</a:t>
            </a:r>
            <a:r>
              <a:rPr lang="en-US" sz="1200" kern="1200" baseline="0" dirty="0" smtClean="0">
                <a:solidFill>
                  <a:schemeClr val="tx1"/>
                </a:solidFill>
                <a:effectLst/>
                <a:latin typeface="+mn-lt"/>
                <a:ea typeface="+mn-ea"/>
                <a:cs typeface="+mn-cs"/>
              </a:rPr>
              <a:t> report also flags session persistence. We will handle that by binding with session cache and auto scaling.</a:t>
            </a:r>
            <a:endParaRPr lang="en-US" sz="1200" kern="1200" dirty="0" smtClean="0">
              <a:solidFill>
                <a:schemeClr val="tx1"/>
              </a:solidFill>
              <a:effectLst/>
              <a:latin typeface="+mn-lt"/>
              <a:ea typeface="+mn-ea"/>
              <a:cs typeface="+mn-cs"/>
            </a:endParaRP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3C999AD-79EC-4F02-84A9-EEA7F0527E47}" type="slidenum">
              <a:rPr lang="en-US" smtClean="0"/>
              <a:pPr/>
              <a:t>15</a:t>
            </a:fld>
            <a:endParaRPr lang="en-US" dirty="0"/>
          </a:p>
        </p:txBody>
      </p:sp>
    </p:spTree>
    <p:extLst>
      <p:ext uri="{BB962C8B-B14F-4D97-AF65-F5344CB8AC3E}">
        <p14:creationId xmlns:p14="http://schemas.microsoft.com/office/powerpoint/2010/main" val="75886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run the IBM WAS</a:t>
            </a:r>
            <a:r>
              <a:rPr lang="en-US" baseline="0" dirty="0" smtClean="0"/>
              <a:t> Migration Toolkit on the Tomcat application to find out if any features are flagged as problems while trying to migrate the application to Liberty runtime in </a:t>
            </a:r>
            <a:r>
              <a:rPr lang="en-US" baseline="0" dirty="0" err="1" smtClean="0"/>
              <a:t>Bluemix</a:t>
            </a:r>
            <a:r>
              <a:rPr lang="en-US" baseline="0" dirty="0" smtClean="0"/>
              <a:t>. Right click on the project, select Software </a:t>
            </a:r>
            <a:r>
              <a:rPr lang="en-US" b="1" baseline="0" dirty="0" smtClean="0"/>
              <a:t>Analyzer </a:t>
            </a:r>
            <a:r>
              <a:rPr lang="en-US" b="1" baseline="0" dirty="0" smtClean="0">
                <a:sym typeface="Wingdings" panose="05000000000000000000" pitchFamily="2" charset="2"/>
              </a:rPr>
              <a:t> Software Analyzer Configurations</a:t>
            </a:r>
            <a:r>
              <a:rPr lang="en-US" baseline="0" dirty="0" smtClean="0">
                <a:sym typeface="Wingdings" panose="05000000000000000000" pitchFamily="2" charset="2"/>
              </a:rPr>
              <a:t>. Select </a:t>
            </a:r>
            <a:r>
              <a:rPr lang="en-US" b="1" baseline="0" dirty="0" smtClean="0">
                <a:sym typeface="Wingdings" panose="05000000000000000000" pitchFamily="2" charset="2"/>
              </a:rPr>
              <a:t>Analyze selected projects </a:t>
            </a:r>
            <a:r>
              <a:rPr lang="en-US" b="0" baseline="0" dirty="0" smtClean="0">
                <a:sym typeface="Wingdings" panose="05000000000000000000" pitchFamily="2" charset="2"/>
              </a:rPr>
              <a:t>and select </a:t>
            </a:r>
            <a:r>
              <a:rPr lang="en-US" b="1" baseline="0" dirty="0" err="1" smtClean="0">
                <a:sym typeface="Wingdings" panose="05000000000000000000" pitchFamily="2" charset="2"/>
              </a:rPr>
              <a:t>RedbookLibrary</a:t>
            </a:r>
            <a:r>
              <a:rPr lang="en-US" b="1" baseline="0" dirty="0" smtClean="0">
                <a:sym typeface="Wingdings" panose="05000000000000000000" pitchFamily="2" charset="2"/>
              </a:rPr>
              <a:t>.</a:t>
            </a:r>
          </a:p>
          <a:p>
            <a:endParaRPr lang="en-US" b="1" baseline="0" dirty="0" smtClean="0">
              <a:sym typeface="Wingdings" panose="05000000000000000000" pitchFamily="2" charset="2"/>
            </a:endParaRPr>
          </a:p>
          <a:p>
            <a:r>
              <a:rPr lang="en-US" b="0" baseline="0" dirty="0" smtClean="0">
                <a:sym typeface="Wingdings" panose="05000000000000000000" pitchFamily="2" charset="2"/>
              </a:rPr>
              <a:t>Next,</a:t>
            </a:r>
            <a:r>
              <a:rPr lang="en-US" b="1" baseline="0" dirty="0" smtClean="0">
                <a:sym typeface="Wingdings" panose="05000000000000000000" pitchFamily="2" charset="2"/>
              </a:rPr>
              <a:t> </a:t>
            </a:r>
            <a:r>
              <a:rPr lang="en-US" baseline="0" dirty="0" smtClean="0">
                <a:sym typeface="Wingdings" panose="05000000000000000000" pitchFamily="2" charset="2"/>
              </a:rPr>
              <a:t>Click on </a:t>
            </a:r>
            <a:r>
              <a:rPr lang="en-US" b="1" baseline="0" dirty="0" smtClean="0">
                <a:sym typeface="Wingdings" panose="05000000000000000000" pitchFamily="2" charset="2"/>
              </a:rPr>
              <a:t>Rules</a:t>
            </a:r>
            <a:r>
              <a:rPr lang="en-US" baseline="0" dirty="0" smtClean="0">
                <a:sym typeface="Wingdings" panose="05000000000000000000" pitchFamily="2" charset="2"/>
              </a:rPr>
              <a:t> and select </a:t>
            </a:r>
            <a:r>
              <a:rPr lang="en-US" b="1" baseline="0" dirty="0" smtClean="0">
                <a:sym typeface="Wingdings" panose="05000000000000000000" pitchFamily="2" charset="2"/>
              </a:rPr>
              <a:t>Java Code Review</a:t>
            </a:r>
            <a:r>
              <a:rPr lang="en-US" baseline="0" dirty="0" smtClean="0">
                <a:sym typeface="Wingdings" panose="05000000000000000000" pitchFamily="2" charset="2"/>
              </a:rPr>
              <a:t>, </a:t>
            </a:r>
            <a:r>
              <a:rPr lang="en-US" b="1" baseline="0" dirty="0" smtClean="0">
                <a:sym typeface="Wingdings" panose="05000000000000000000" pitchFamily="2" charset="2"/>
              </a:rPr>
              <a:t>JSP Code Review</a:t>
            </a:r>
            <a:r>
              <a:rPr lang="en-US" baseline="0" dirty="0" smtClean="0">
                <a:sym typeface="Wingdings" panose="05000000000000000000" pitchFamily="2" charset="2"/>
              </a:rPr>
              <a:t>, </a:t>
            </a:r>
            <a:r>
              <a:rPr lang="en-US" b="1" baseline="0" dirty="0" smtClean="0">
                <a:sym typeface="Wingdings" panose="05000000000000000000" pitchFamily="2" charset="2"/>
              </a:rPr>
              <a:t>TLD File Review</a:t>
            </a:r>
            <a:r>
              <a:rPr lang="en-US" baseline="0" dirty="0" smtClean="0">
                <a:sym typeface="Wingdings" panose="05000000000000000000" pitchFamily="2" charset="2"/>
              </a:rPr>
              <a:t>, </a:t>
            </a:r>
            <a:r>
              <a:rPr lang="en-US" b="1" baseline="0" dirty="0" smtClean="0">
                <a:sym typeface="Wingdings" panose="05000000000000000000" pitchFamily="2" charset="2"/>
              </a:rPr>
              <a:t>XML File Review </a:t>
            </a:r>
            <a:r>
              <a:rPr lang="en-US" baseline="0" dirty="0" smtClean="0">
                <a:sym typeface="Wingdings" panose="05000000000000000000" pitchFamily="2" charset="2"/>
              </a:rPr>
              <a:t>and </a:t>
            </a:r>
            <a:r>
              <a:rPr lang="en-US" b="1" baseline="0" dirty="0" smtClean="0">
                <a:sym typeface="Wingdings" panose="05000000000000000000" pitchFamily="2" charset="2"/>
              </a:rPr>
              <a:t>XSL Code Review. </a:t>
            </a:r>
          </a:p>
          <a:p>
            <a:endParaRPr lang="en-US" b="1" baseline="0" dirty="0" smtClean="0">
              <a:sym typeface="Wingdings" panose="05000000000000000000" pitchFamily="2" charset="2"/>
            </a:endParaRPr>
          </a:p>
          <a:p>
            <a:r>
              <a:rPr lang="en-US" b="0" baseline="0" dirty="0" smtClean="0">
                <a:sym typeface="Wingdings" panose="05000000000000000000" pitchFamily="2" charset="2"/>
              </a:rPr>
              <a:t>Click on drop down list for </a:t>
            </a:r>
            <a:r>
              <a:rPr lang="en-US" b="1" baseline="0" dirty="0" smtClean="0">
                <a:sym typeface="Wingdings" panose="05000000000000000000" pitchFamily="2" charset="2"/>
              </a:rPr>
              <a:t>Rule Sets </a:t>
            </a:r>
            <a:r>
              <a:rPr lang="en-US" b="0" baseline="0" dirty="0" smtClean="0">
                <a:sym typeface="Wingdings" panose="05000000000000000000" pitchFamily="2" charset="2"/>
              </a:rPr>
              <a:t>and select </a:t>
            </a:r>
            <a:r>
              <a:rPr lang="en-US" b="1" baseline="0" dirty="0" smtClean="0">
                <a:sym typeface="Wingdings" panose="05000000000000000000" pitchFamily="2" charset="2"/>
              </a:rPr>
              <a:t>Apache Tomcat Application Migration.</a:t>
            </a:r>
          </a:p>
          <a:p>
            <a:endParaRPr lang="en-US" b="1" baseline="0" dirty="0" smtClean="0">
              <a:sym typeface="Wingdings" panose="05000000000000000000" pitchFamily="2" charset="2"/>
            </a:endParaRPr>
          </a:p>
          <a:p>
            <a:r>
              <a:rPr lang="en-US" b="0" baseline="0" dirty="0" smtClean="0">
                <a:sym typeface="Wingdings" panose="05000000000000000000" pitchFamily="2" charset="2"/>
              </a:rPr>
              <a:t>Then click on </a:t>
            </a:r>
            <a:r>
              <a:rPr lang="en-US" b="1" baseline="0" dirty="0" smtClean="0">
                <a:sym typeface="Wingdings" panose="05000000000000000000" pitchFamily="2" charset="2"/>
              </a:rPr>
              <a:t>Set </a:t>
            </a:r>
            <a:r>
              <a:rPr lang="en-US" b="0" baseline="0" dirty="0" smtClean="0">
                <a:sym typeface="Wingdings" panose="05000000000000000000" pitchFamily="2" charset="2"/>
              </a:rPr>
              <a:t>to set the attributes. The Rule set configuration is set as :</a:t>
            </a:r>
          </a:p>
          <a:p>
            <a:endParaRPr lang="en-US" b="0" baseline="0" dirty="0" smtClean="0">
              <a:sym typeface="Wingdings" panose="05000000000000000000" pitchFamily="2" charset="2"/>
            </a:endParaRPr>
          </a:p>
          <a:p>
            <a:r>
              <a:rPr lang="en-US" b="0" baseline="0" dirty="0" smtClean="0">
                <a:sym typeface="Wingdings" panose="05000000000000000000" pitchFamily="2" charset="2"/>
              </a:rPr>
              <a:t>Target application server: </a:t>
            </a:r>
            <a:r>
              <a:rPr lang="en-US" b="1" baseline="0" dirty="0" err="1" smtClean="0">
                <a:sym typeface="Wingdings" panose="05000000000000000000" pitchFamily="2" charset="2"/>
              </a:rPr>
              <a:t>Bluemix</a:t>
            </a:r>
            <a:endParaRPr lang="en-US" b="1" baseline="0" dirty="0" smtClean="0">
              <a:sym typeface="Wingdings" panose="05000000000000000000" pitchFamily="2" charset="2"/>
            </a:endParaRPr>
          </a:p>
          <a:p>
            <a:r>
              <a:rPr lang="en-US" b="0" baseline="0" dirty="0" smtClean="0">
                <a:sym typeface="Wingdings" panose="05000000000000000000" pitchFamily="2" charset="2"/>
              </a:rPr>
              <a:t>Source Java version: </a:t>
            </a:r>
            <a:r>
              <a:rPr lang="en-US" b="1" baseline="0" dirty="0" smtClean="0">
                <a:sym typeface="Wingdings" panose="05000000000000000000" pitchFamily="2" charset="2"/>
              </a:rPr>
              <a:t>Oracle Java 7</a:t>
            </a:r>
          </a:p>
          <a:p>
            <a:r>
              <a:rPr lang="en-US" b="0" baseline="0" dirty="0" smtClean="0">
                <a:sym typeface="Wingdings" panose="05000000000000000000" pitchFamily="2" charset="2"/>
              </a:rPr>
              <a:t>Target Java version: </a:t>
            </a:r>
            <a:r>
              <a:rPr lang="en-US" b="1" baseline="0" dirty="0" smtClean="0">
                <a:sym typeface="Wingdings" panose="05000000000000000000" pitchFamily="2" charset="2"/>
              </a:rPr>
              <a:t>IBM Java 7</a:t>
            </a:r>
          </a:p>
          <a:p>
            <a:endParaRPr lang="en-US" b="1" baseline="0" dirty="0" smtClean="0">
              <a:sym typeface="Wingdings" panose="05000000000000000000" pitchFamily="2" charset="2"/>
            </a:endParaRPr>
          </a:p>
          <a:p>
            <a:r>
              <a:rPr lang="en-US" b="0" baseline="0" dirty="0" smtClean="0">
                <a:sym typeface="Wingdings" panose="05000000000000000000" pitchFamily="2" charset="2"/>
              </a:rPr>
              <a:t>Click</a:t>
            </a:r>
            <a:r>
              <a:rPr lang="en-US" b="1" baseline="0" dirty="0" smtClean="0">
                <a:sym typeface="Wingdings" panose="05000000000000000000" pitchFamily="2" charset="2"/>
              </a:rPr>
              <a:t> Analyze </a:t>
            </a:r>
            <a:r>
              <a:rPr lang="en-US" b="0" baseline="0" dirty="0" smtClean="0">
                <a:sym typeface="Wingdings" panose="05000000000000000000" pitchFamily="2" charset="2"/>
              </a:rPr>
              <a:t>to get the results</a:t>
            </a:r>
            <a:endParaRPr lang="en-US" b="0" dirty="0"/>
          </a:p>
        </p:txBody>
      </p:sp>
      <p:sp>
        <p:nvSpPr>
          <p:cNvPr id="4" name="Slide Number Placeholder 3"/>
          <p:cNvSpPr>
            <a:spLocks noGrp="1"/>
          </p:cNvSpPr>
          <p:nvPr>
            <p:ph type="sldNum" sz="quarter" idx="10"/>
          </p:nvPr>
        </p:nvSpPr>
        <p:spPr/>
        <p:txBody>
          <a:bodyPr/>
          <a:lstStyle/>
          <a:p>
            <a:fld id="{C3C999AD-79EC-4F02-84A9-EEA7F0527E47}" type="slidenum">
              <a:rPr lang="en-US" smtClean="0"/>
              <a:pPr/>
              <a:t>16</a:t>
            </a:fld>
            <a:endParaRPr lang="en-US" dirty="0"/>
          </a:p>
        </p:txBody>
      </p:sp>
    </p:spTree>
    <p:extLst>
      <p:ext uri="{BB962C8B-B14F-4D97-AF65-F5344CB8AC3E}">
        <p14:creationId xmlns:p14="http://schemas.microsoft.com/office/powerpoint/2010/main" val="2631205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results</a:t>
            </a:r>
            <a:r>
              <a:rPr lang="en-US" baseline="0" dirty="0" smtClean="0"/>
              <a:t> flagged by the Migration Toolkit.  The first result says that </a:t>
            </a:r>
            <a:r>
              <a:rPr lang="en-US" b="1" baseline="0" dirty="0" smtClean="0"/>
              <a:t>The Context Valve component can not be used at line 19 in context.xml. </a:t>
            </a:r>
          </a:p>
          <a:p>
            <a:r>
              <a:rPr lang="en-US" baseline="0" dirty="0" smtClean="0"/>
              <a:t>The second result says </a:t>
            </a:r>
            <a:r>
              <a:rPr lang="en-US" b="1" baseline="0" dirty="0" smtClean="0"/>
              <a:t>Use Java EE deployment descriptors and WebSphere bindings to define resource references. </a:t>
            </a:r>
          </a:p>
          <a:p>
            <a:endParaRPr lang="en-US" b="1" baseline="0" dirty="0" smtClean="0"/>
          </a:p>
          <a:p>
            <a:endParaRPr lang="en-US" b="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Purple X means that Quick Fix is available for the feature. </a:t>
            </a:r>
            <a:endParaRPr lang="en-US" b="0" dirty="0" smtClean="0"/>
          </a:p>
          <a:p>
            <a:endParaRPr lang="en-US" b="1" baseline="0" dirty="0" smtClean="0"/>
          </a:p>
          <a:p>
            <a:r>
              <a:rPr lang="en-US" b="0" baseline="0" dirty="0" smtClean="0"/>
              <a:t>Right click on a result and select </a:t>
            </a:r>
            <a:r>
              <a:rPr lang="en-US" b="1" baseline="0" dirty="0" smtClean="0"/>
              <a:t>Quick  Fix All Category.  </a:t>
            </a:r>
            <a:r>
              <a:rPr lang="en-US" b="0" baseline="0" dirty="0" smtClean="0"/>
              <a:t>You will see that the tool creates </a:t>
            </a:r>
            <a:r>
              <a:rPr lang="en-US" b="1" baseline="0" dirty="0" smtClean="0"/>
              <a:t>ibm-web-bnd.xml </a:t>
            </a:r>
            <a:r>
              <a:rPr lang="en-US" b="0" baseline="0" dirty="0" smtClean="0"/>
              <a:t>and add the JDBC resource definition.</a:t>
            </a:r>
          </a:p>
          <a:p>
            <a:endParaRPr lang="en-US" b="1" baseline="0" dirty="0" smtClean="0"/>
          </a:p>
          <a:p>
            <a:r>
              <a:rPr lang="en-US" baseline="0" dirty="0" smtClean="0"/>
              <a:t>We can turn on Contextual Help by going to </a:t>
            </a:r>
            <a:r>
              <a:rPr lang="en-US" b="1" baseline="0" dirty="0" smtClean="0"/>
              <a:t>Help -&gt;Dynamic Help  </a:t>
            </a:r>
            <a:r>
              <a:rPr lang="en-US" b="0" baseline="0" dirty="0" smtClean="0"/>
              <a:t>to get detailed explanation.</a:t>
            </a:r>
          </a:p>
          <a:p>
            <a:endParaRPr lang="en-US" b="0" baseline="0" dirty="0" smtClean="0"/>
          </a:p>
          <a:p>
            <a:r>
              <a:rPr lang="en-US" b="0" baseline="0" dirty="0" smtClean="0"/>
              <a:t>After applying the quick fixes, you are ready to migrate the application to IBM </a:t>
            </a:r>
            <a:r>
              <a:rPr lang="en-US" b="0" baseline="0" dirty="0" err="1" smtClean="0"/>
              <a:t>Bluemix</a:t>
            </a:r>
            <a:r>
              <a:rPr lang="en-US" b="0" baseline="0" dirty="0" smtClean="0"/>
              <a:t>.</a:t>
            </a:r>
          </a:p>
          <a:p>
            <a:endParaRPr lang="en-US" b="1" baseline="0" dirty="0" smtClean="0"/>
          </a:p>
        </p:txBody>
      </p:sp>
      <p:sp>
        <p:nvSpPr>
          <p:cNvPr id="4" name="Slide Number Placeholder 3"/>
          <p:cNvSpPr>
            <a:spLocks noGrp="1"/>
          </p:cNvSpPr>
          <p:nvPr>
            <p:ph type="sldNum" sz="quarter" idx="10"/>
          </p:nvPr>
        </p:nvSpPr>
        <p:spPr/>
        <p:txBody>
          <a:bodyPr/>
          <a:lstStyle/>
          <a:p>
            <a:fld id="{C3C999AD-79EC-4F02-84A9-EEA7F0527E47}" type="slidenum">
              <a:rPr lang="en-US" smtClean="0"/>
              <a:pPr/>
              <a:t>17</a:t>
            </a:fld>
            <a:endParaRPr lang="en-US" dirty="0"/>
          </a:p>
        </p:txBody>
      </p:sp>
    </p:spTree>
    <p:extLst>
      <p:ext uri="{BB962C8B-B14F-4D97-AF65-F5344CB8AC3E}">
        <p14:creationId xmlns:p14="http://schemas.microsoft.com/office/powerpoint/2010/main" val="13923013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run</a:t>
            </a:r>
            <a:r>
              <a:rPr lang="en-US" baseline="0" dirty="0" smtClean="0"/>
              <a:t> the IBM </a:t>
            </a:r>
            <a:r>
              <a:rPr lang="en-US" dirty="0" smtClean="0"/>
              <a:t>WAS Migration Toolkit for Competitive Migration for</a:t>
            </a:r>
            <a:r>
              <a:rPr lang="en-US" baseline="0" dirty="0" smtClean="0"/>
              <a:t> migrating the Application and Server configuration from Tomcat to Liberty . After this step, you can run the </a:t>
            </a:r>
            <a:r>
              <a:rPr lang="en-US" baseline="0" dirty="0" err="1" smtClean="0"/>
              <a:t>RedbookLibrary</a:t>
            </a:r>
            <a:r>
              <a:rPr lang="en-US" baseline="0" dirty="0" smtClean="0"/>
              <a:t> application on Liberty runtime in </a:t>
            </a:r>
            <a:r>
              <a:rPr lang="en-US" baseline="0" dirty="0" err="1" smtClean="0"/>
              <a:t>Bluemix</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C3C999AD-79EC-4F02-84A9-EEA7F0527E47}" type="slidenum">
              <a:rPr lang="en-US" smtClean="0"/>
              <a:pPr/>
              <a:t>18</a:t>
            </a:fld>
            <a:endParaRPr lang="en-US" dirty="0"/>
          </a:p>
        </p:txBody>
      </p:sp>
    </p:spTree>
    <p:extLst>
      <p:ext uri="{BB962C8B-B14F-4D97-AF65-F5344CB8AC3E}">
        <p14:creationId xmlns:p14="http://schemas.microsoft.com/office/powerpoint/2010/main" val="3687551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What are the changes I need to make to achieve cloud scale.</a:t>
            </a:r>
            <a:endParaRPr lang="en-US" dirty="0"/>
          </a:p>
        </p:txBody>
      </p:sp>
      <p:sp>
        <p:nvSpPr>
          <p:cNvPr id="4" name="Slide Number Placeholder 3"/>
          <p:cNvSpPr>
            <a:spLocks noGrp="1"/>
          </p:cNvSpPr>
          <p:nvPr>
            <p:ph type="sldNum" sz="quarter" idx="10"/>
          </p:nvPr>
        </p:nvSpPr>
        <p:spPr/>
        <p:txBody>
          <a:bodyPr/>
          <a:lstStyle/>
          <a:p>
            <a:fld id="{C3C999AD-79EC-4F02-84A9-EEA7F0527E47}" type="slidenum">
              <a:rPr lang="en-US" smtClean="0"/>
              <a:pPr/>
              <a:t>19</a:t>
            </a:fld>
            <a:endParaRPr lang="en-US" dirty="0"/>
          </a:p>
        </p:txBody>
      </p:sp>
    </p:spTree>
    <p:extLst>
      <p:ext uri="{BB962C8B-B14F-4D97-AF65-F5344CB8AC3E}">
        <p14:creationId xmlns:p14="http://schemas.microsoft.com/office/powerpoint/2010/main" val="35292263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List 12 factors, 12 factor methodology is cross industry. </a:t>
            </a:r>
            <a:r>
              <a:rPr lang="en-US" dirty="0" smtClean="0"/>
              <a:t>Speak to each of them especially Backing Services</a:t>
            </a:r>
          </a:p>
          <a:p>
            <a:endParaRPr lang="en-US" dirty="0" smtClean="0"/>
          </a:p>
          <a:p>
            <a:r>
              <a:rPr lang="en-US" dirty="0" smtClean="0"/>
              <a:t>Making</a:t>
            </a:r>
            <a:r>
              <a:rPr lang="en-US" baseline="0" dirty="0" smtClean="0"/>
              <a:t> apps cloud ready is to ensure that they can run efficiently in the cloud.  </a:t>
            </a:r>
            <a:endParaRPr lang="en-US" dirty="0"/>
          </a:p>
        </p:txBody>
      </p:sp>
      <p:sp>
        <p:nvSpPr>
          <p:cNvPr id="4" name="Slide Number Placeholder 3"/>
          <p:cNvSpPr>
            <a:spLocks noGrp="1"/>
          </p:cNvSpPr>
          <p:nvPr>
            <p:ph type="sldNum" sz="quarter" idx="10"/>
          </p:nvPr>
        </p:nvSpPr>
        <p:spPr/>
        <p:txBody>
          <a:bodyPr/>
          <a:lstStyle/>
          <a:p>
            <a:fld id="{C3C999AD-79EC-4F02-84A9-EEA7F0527E47}" type="slidenum">
              <a:rPr lang="en-US" smtClean="0"/>
              <a:pPr/>
              <a:t>20</a:t>
            </a:fld>
            <a:endParaRPr lang="en-US" dirty="0"/>
          </a:p>
        </p:txBody>
      </p:sp>
    </p:spTree>
    <p:extLst>
      <p:ext uri="{BB962C8B-B14F-4D97-AF65-F5344CB8AC3E}">
        <p14:creationId xmlns:p14="http://schemas.microsoft.com/office/powerpoint/2010/main" val="3821176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features are available in </a:t>
            </a:r>
            <a:r>
              <a:rPr lang="en-US" dirty="0" err="1" smtClean="0"/>
              <a:t>Bluemix</a:t>
            </a:r>
            <a:r>
              <a:rPr lang="en-US" dirty="0" smtClean="0"/>
              <a:t> to host my Java</a:t>
            </a:r>
            <a:r>
              <a:rPr lang="en-US" baseline="0" dirty="0" smtClean="0"/>
              <a:t> App ? </a:t>
            </a:r>
          </a:p>
          <a:p>
            <a:r>
              <a:rPr lang="en-US" baseline="0" dirty="0" smtClean="0"/>
              <a:t>Cloud Foundry Runtimes</a:t>
            </a:r>
          </a:p>
          <a:p>
            <a:r>
              <a:rPr lang="en-US" baseline="0" dirty="0" smtClean="0"/>
              <a:t>IBM Containers</a:t>
            </a:r>
          </a:p>
          <a:p>
            <a:r>
              <a:rPr lang="en-US" baseline="0" dirty="0" smtClean="0"/>
              <a:t>Open Stack Virtual Machines</a:t>
            </a:r>
          </a:p>
          <a:p>
            <a:endParaRPr lang="en-US" dirty="0" smtClean="0"/>
          </a:p>
          <a:p>
            <a:r>
              <a:rPr lang="en-US" dirty="0" smtClean="0"/>
              <a:t>Is</a:t>
            </a:r>
            <a:r>
              <a:rPr lang="en-US" baseline="0" dirty="0" smtClean="0"/>
              <a:t> there anything available to help me move the app ?</a:t>
            </a:r>
          </a:p>
          <a:p>
            <a:r>
              <a:rPr lang="en-US" baseline="0" dirty="0" smtClean="0"/>
              <a:t>Migration Toolkits</a:t>
            </a:r>
          </a:p>
          <a:p>
            <a:endParaRPr lang="en-US" baseline="0" dirty="0" smtClean="0"/>
          </a:p>
          <a:p>
            <a:r>
              <a:rPr lang="en-US" baseline="0" dirty="0" smtClean="0"/>
              <a:t>What are the changes I need to make to achieve cloud scale.</a:t>
            </a:r>
          </a:p>
          <a:p>
            <a:endParaRPr lang="en-US" baseline="0" dirty="0" smtClean="0"/>
          </a:p>
          <a:p>
            <a:r>
              <a:rPr lang="en-US" baseline="0" dirty="0" smtClean="0"/>
              <a:t>Our focus  in this session is on Migration.</a:t>
            </a:r>
          </a:p>
          <a:p>
            <a:r>
              <a:rPr lang="en-US" baseline="0" dirty="0" smtClean="0"/>
              <a:t> </a:t>
            </a:r>
          </a:p>
          <a:p>
            <a:r>
              <a:rPr lang="en-US" baseline="0" dirty="0" smtClean="0"/>
              <a:t>What is important prior to Migration?   Go through Migration Questionnaire.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What is important during  Migration ? </a:t>
            </a:r>
          </a:p>
          <a:p>
            <a:r>
              <a:rPr lang="en-US" dirty="0" smtClean="0"/>
              <a:t>What is</a:t>
            </a:r>
            <a:r>
              <a:rPr lang="en-US" baseline="0" dirty="0" smtClean="0"/>
              <a:t> important post Migration?</a:t>
            </a:r>
            <a:endParaRPr lang="en-US" dirty="0"/>
          </a:p>
        </p:txBody>
      </p:sp>
      <p:sp>
        <p:nvSpPr>
          <p:cNvPr id="4" name="Slide Number Placeholder 3"/>
          <p:cNvSpPr>
            <a:spLocks noGrp="1"/>
          </p:cNvSpPr>
          <p:nvPr>
            <p:ph type="sldNum" sz="quarter" idx="10"/>
          </p:nvPr>
        </p:nvSpPr>
        <p:spPr/>
        <p:txBody>
          <a:bodyPr/>
          <a:lstStyle/>
          <a:p>
            <a:fld id="{C3C999AD-79EC-4F02-84A9-EEA7F0527E47}" type="slidenum">
              <a:rPr lang="en-US" smtClean="0"/>
              <a:pPr/>
              <a:t>2</a:t>
            </a:fld>
            <a:endParaRPr lang="en-US" dirty="0"/>
          </a:p>
        </p:txBody>
      </p:sp>
    </p:spTree>
    <p:extLst>
      <p:ext uri="{BB962C8B-B14F-4D97-AF65-F5344CB8AC3E}">
        <p14:creationId xmlns:p14="http://schemas.microsoft.com/office/powerpoint/2010/main" val="26622389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are tactics , so map them to the 12 factors.</a:t>
            </a:r>
            <a:endParaRPr lang="en-US" dirty="0" smtClean="0"/>
          </a:p>
        </p:txBody>
      </p:sp>
      <p:sp>
        <p:nvSpPr>
          <p:cNvPr id="4" name="Slide Number Placeholder 3"/>
          <p:cNvSpPr>
            <a:spLocks noGrp="1"/>
          </p:cNvSpPr>
          <p:nvPr>
            <p:ph type="sldNum" sz="quarter" idx="10"/>
          </p:nvPr>
        </p:nvSpPr>
        <p:spPr/>
        <p:txBody>
          <a:bodyPr/>
          <a:lstStyle/>
          <a:p>
            <a:fld id="{C3C999AD-79EC-4F02-84A9-EEA7F0527E47}" type="slidenum">
              <a:rPr lang="en-US" smtClean="0"/>
              <a:pPr/>
              <a:t>21</a:t>
            </a:fld>
            <a:endParaRPr lang="en-US" dirty="0"/>
          </a:p>
        </p:txBody>
      </p:sp>
    </p:spTree>
    <p:extLst>
      <p:ext uri="{BB962C8B-B14F-4D97-AF65-F5344CB8AC3E}">
        <p14:creationId xmlns:p14="http://schemas.microsoft.com/office/powerpoint/2010/main" val="35236147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C999AD-79EC-4F02-84A9-EEA7F0527E47}" type="slidenum">
              <a:rPr lang="en-US" smtClean="0"/>
              <a:pPr/>
              <a:t>24</a:t>
            </a:fld>
            <a:endParaRPr lang="en-US" dirty="0"/>
          </a:p>
        </p:txBody>
      </p:sp>
    </p:spTree>
    <p:extLst>
      <p:ext uri="{BB962C8B-B14F-4D97-AF65-F5344CB8AC3E}">
        <p14:creationId xmlns:p14="http://schemas.microsoft.com/office/powerpoint/2010/main" val="5187405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C999AD-79EC-4F02-84A9-EEA7F0527E47}" type="slidenum">
              <a:rPr lang="en-US" smtClean="0"/>
              <a:pPr/>
              <a:t>25</a:t>
            </a:fld>
            <a:endParaRPr lang="en-US" dirty="0"/>
          </a:p>
        </p:txBody>
      </p:sp>
    </p:spTree>
    <p:extLst>
      <p:ext uri="{BB962C8B-B14F-4D97-AF65-F5344CB8AC3E}">
        <p14:creationId xmlns:p14="http://schemas.microsoft.com/office/powerpoint/2010/main" val="11348327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Characteristics of Applications best to deploy on Cloud Foundry Runtime</a:t>
            </a:r>
          </a:p>
          <a:p>
            <a:endParaRPr lang="en-US" b="1" dirty="0" smtClean="0"/>
          </a:p>
          <a:p>
            <a:pPr marL="228600" indent="-228600">
              <a:buAutoNum type="arabicParenR"/>
            </a:pPr>
            <a:r>
              <a:rPr lang="en-US" dirty="0" smtClean="0"/>
              <a:t>Applications running on </a:t>
            </a:r>
            <a:r>
              <a:rPr lang="en-US" dirty="0" err="1" smtClean="0"/>
              <a:t>Bluemix</a:t>
            </a:r>
            <a:r>
              <a:rPr lang="en-US" dirty="0" smtClean="0"/>
              <a:t> should </a:t>
            </a:r>
            <a:r>
              <a:rPr lang="en-US" b="1" dirty="0" smtClean="0"/>
              <a:t>not write files to the local file system </a:t>
            </a:r>
            <a:r>
              <a:rPr lang="en-US" dirty="0" smtClean="0"/>
              <a:t>for the following reasons:</a:t>
            </a:r>
          </a:p>
          <a:p>
            <a:pPr marL="0" indent="0">
              <a:buNone/>
            </a:pPr>
            <a:endParaRPr lang="en-US" dirty="0" smtClean="0"/>
          </a:p>
          <a:p>
            <a:r>
              <a:rPr lang="en-US" b="1" dirty="0" smtClean="0"/>
              <a:t>Local file system storage is short-lived.</a:t>
            </a:r>
            <a:r>
              <a:rPr lang="en-US" dirty="0" smtClean="0"/>
              <a:t> When an application instance crashes or stops, the resources assigned to that instance are reclaimed by the platform including any local disk changes made since the app started. When the instance is restarted, the application will start with a new disk image. Although your application can write local files while it is running, the files will disappear after the application restarts.</a:t>
            </a:r>
          </a:p>
          <a:p>
            <a:r>
              <a:rPr lang="en-US" b="1" dirty="0" smtClean="0"/>
              <a:t>Instances of the same application do not share a local file system.</a:t>
            </a:r>
            <a:r>
              <a:rPr lang="en-US" dirty="0" smtClean="0"/>
              <a:t> Each application instance runs in its own isolated container. Thus a file written by one instance is not visible to other instances of the same application. If the files are temporary, this should not be a problem. However, if your application needs the data in the files to persist across application restarts, or the data needs to be shared across all running instances of the application, the local file system should not be used. Best</a:t>
            </a:r>
            <a:r>
              <a:rPr lang="en-US" baseline="0" dirty="0" smtClean="0"/>
              <a:t> to use a </a:t>
            </a:r>
            <a:r>
              <a:rPr lang="en-US" dirty="0" smtClean="0"/>
              <a:t> shared data service like a database or </a:t>
            </a:r>
            <a:r>
              <a:rPr lang="en-US" dirty="0" err="1" smtClean="0"/>
              <a:t>blobstore</a:t>
            </a:r>
            <a:r>
              <a:rPr lang="en-US" dirty="0" smtClean="0"/>
              <a:t>.</a:t>
            </a:r>
          </a:p>
          <a:p>
            <a:endParaRPr lang="en-US" dirty="0" smtClean="0"/>
          </a:p>
          <a:p>
            <a:r>
              <a:rPr lang="en-US" dirty="0" smtClean="0"/>
              <a:t>For example, instead of using the local file system, you can use a Cloud Foundry service such as </a:t>
            </a:r>
            <a:r>
              <a:rPr lang="en-US" dirty="0" err="1" smtClean="0"/>
              <a:t>Cloudant</a:t>
            </a:r>
            <a:r>
              <a:rPr lang="en-US" dirty="0" smtClean="0"/>
              <a:t> database or a relational database like MySQL or </a:t>
            </a:r>
            <a:r>
              <a:rPr lang="en-US" dirty="0" err="1" smtClean="0"/>
              <a:t>Postgres</a:t>
            </a:r>
            <a:r>
              <a:rPr lang="en-US" dirty="0" smtClean="0"/>
              <a:t>. Another option is to use cloud storage providers</a:t>
            </a:r>
            <a:r>
              <a:rPr lang="en-US" baseline="0" dirty="0" smtClean="0"/>
              <a:t> such as Box</a:t>
            </a:r>
            <a:r>
              <a:rPr lang="en-US" dirty="0" smtClean="0"/>
              <a:t>. If your application needs to communicate across different instances of itself, consider Session Cache service in </a:t>
            </a:r>
            <a:r>
              <a:rPr lang="en-US" dirty="0" err="1" smtClean="0"/>
              <a:t>Bluemix</a:t>
            </a:r>
            <a:r>
              <a:rPr lang="en-US" dirty="0" smtClean="0"/>
              <a:t>, a cache like </a:t>
            </a:r>
            <a:r>
              <a:rPr lang="en-US" dirty="0" err="1" smtClean="0"/>
              <a:t>Redis</a:t>
            </a:r>
            <a:r>
              <a:rPr lang="en-US" dirty="0" smtClean="0"/>
              <a:t> or a messaging-based architecture with </a:t>
            </a:r>
            <a:r>
              <a:rPr lang="en-US" dirty="0" err="1" smtClean="0"/>
              <a:t>RabbitMQ</a:t>
            </a:r>
            <a:r>
              <a:rPr lang="en-US" dirty="0" smtClean="0"/>
              <a:t>.</a:t>
            </a:r>
          </a:p>
          <a:p>
            <a:endParaRPr lang="en-US" dirty="0" smtClean="0"/>
          </a:p>
          <a:p>
            <a:r>
              <a:rPr lang="en-US" b="1" dirty="0" smtClean="0"/>
              <a:t>2) Use Session</a:t>
            </a:r>
            <a:r>
              <a:rPr lang="en-US" b="1" baseline="0" dirty="0" smtClean="0"/>
              <a:t> Cache service in the Cloud  because </a:t>
            </a:r>
            <a:r>
              <a:rPr lang="en-US" b="1" dirty="0" smtClean="0"/>
              <a:t>HTTP Sessions are not Persisted</a:t>
            </a:r>
          </a:p>
          <a:p>
            <a:r>
              <a:rPr lang="en-US" dirty="0" smtClean="0"/>
              <a:t>Cloud Foundry supports session affinity or sticky sessions for incoming HTTP requests to applications if a </a:t>
            </a:r>
            <a:r>
              <a:rPr lang="en-US" dirty="0" err="1" smtClean="0"/>
              <a:t>jsessionid</a:t>
            </a:r>
            <a:r>
              <a:rPr lang="en-US" dirty="0" smtClean="0"/>
              <a:t> cookie is used. If multiple instances of an application are running on Cloud Foundry, all requests from a given client will be routed to the same application instance. This allows application containers and frameworks to store session data specific to each user session.</a:t>
            </a:r>
          </a:p>
          <a:p>
            <a:r>
              <a:rPr lang="en-US" dirty="0" smtClean="0"/>
              <a:t>Cloud Foundry does not persist or replicate HTTP session data. If an instance of an application crashes or is stopped, any data stored for HTTP sessions that were sticky to that instance are lost. When a user session that was sticky to a crashed or stopped instance makes another HTTP request, the request is routed to another instance of the application.</a:t>
            </a:r>
          </a:p>
          <a:p>
            <a:r>
              <a:rPr lang="en-US" dirty="0" smtClean="0"/>
              <a:t>Session data that must be available after an application crashes or stops, or that needs to be shared by all instances of an application, should be stored in a Cloud Foundry service e.g. Session Cache in </a:t>
            </a:r>
            <a:r>
              <a:rPr lang="en-US" dirty="0" err="1" smtClean="0"/>
              <a:t>Bluemix</a:t>
            </a:r>
            <a:r>
              <a:rPr lang="en-US" dirty="0" smtClean="0"/>
              <a:t>.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C3C999AD-79EC-4F02-84A9-EEA7F0527E47}" type="slidenum">
              <a:rPr lang="en-US" smtClean="0"/>
              <a:pPr/>
              <a:t>27</a:t>
            </a:fld>
            <a:endParaRPr lang="en-US" dirty="0"/>
          </a:p>
        </p:txBody>
      </p:sp>
    </p:spTree>
    <p:extLst>
      <p:ext uri="{BB962C8B-B14F-4D97-AF65-F5344CB8AC3E}">
        <p14:creationId xmlns:p14="http://schemas.microsoft.com/office/powerpoint/2010/main" val="27264418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Jav</a:t>
            </a:r>
            <a:r>
              <a:rPr lang="en-US" baseline="0" dirty="0" smtClean="0"/>
              <a:t>a Apps can be hosted in IBM Containers</a:t>
            </a:r>
            <a:endParaRPr lang="en-US" dirty="0"/>
          </a:p>
        </p:txBody>
      </p:sp>
      <p:sp>
        <p:nvSpPr>
          <p:cNvPr id="4" name="Slide Number Placeholder 3"/>
          <p:cNvSpPr>
            <a:spLocks noGrp="1"/>
          </p:cNvSpPr>
          <p:nvPr>
            <p:ph type="sldNum" sz="quarter" idx="10"/>
          </p:nvPr>
        </p:nvSpPr>
        <p:spPr/>
        <p:txBody>
          <a:bodyPr/>
          <a:lstStyle/>
          <a:p>
            <a:fld id="{C3C999AD-79EC-4F02-84A9-EEA7F0527E47}" type="slidenum">
              <a:rPr lang="en-US" smtClean="0"/>
              <a:pPr/>
              <a:t>28</a:t>
            </a:fld>
            <a:endParaRPr lang="en-US" dirty="0"/>
          </a:p>
        </p:txBody>
      </p:sp>
    </p:spTree>
    <p:extLst>
      <p:ext uri="{BB962C8B-B14F-4D97-AF65-F5344CB8AC3E}">
        <p14:creationId xmlns:p14="http://schemas.microsoft.com/office/powerpoint/2010/main" val="4168596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Attract</a:t>
            </a:r>
            <a:r>
              <a:rPr lang="en-US" baseline="0" dirty="0" smtClean="0"/>
              <a:t> </a:t>
            </a:r>
            <a:r>
              <a:rPr lang="en-US" dirty="0" smtClean="0"/>
              <a:t>Java developers to Liberty runtime in </a:t>
            </a:r>
            <a:r>
              <a:rPr lang="en-US" dirty="0" err="1" smtClean="0"/>
              <a:t>Bluemix</a:t>
            </a:r>
            <a:r>
              <a:rPr lang="en-US" dirty="0" smtClean="0"/>
              <a:t> because</a:t>
            </a:r>
            <a:r>
              <a:rPr lang="en-US" baseline="0" dirty="0" smtClean="0"/>
              <a:t> of the features, it offers :</a:t>
            </a:r>
            <a:r>
              <a:rPr lang="en-US" dirty="0" smtClean="0"/>
              <a:t> </a:t>
            </a:r>
          </a:p>
          <a:p>
            <a:r>
              <a:rPr lang="en-US" dirty="0" smtClean="0"/>
              <a:t>Compliant </a:t>
            </a:r>
            <a:r>
              <a:rPr lang="en-US" dirty="0"/>
              <a:t>with the full Java</a:t>
            </a:r>
            <a:r>
              <a:rPr lang="en-US" baseline="0" dirty="0"/>
              <a:t> EE profile</a:t>
            </a:r>
          </a:p>
          <a:p>
            <a:r>
              <a:rPr lang="en-US" baseline="0" dirty="0"/>
              <a:t>Fully secure</a:t>
            </a:r>
          </a:p>
          <a:p>
            <a:r>
              <a:rPr lang="en-US" baseline="0" dirty="0"/>
              <a:t>Robust with High Availability and failover functions</a:t>
            </a:r>
          </a:p>
          <a:p>
            <a:r>
              <a:rPr lang="en-US" baseline="0" dirty="0" smtClean="0"/>
              <a:t>World </a:t>
            </a:r>
            <a:r>
              <a:rPr lang="en-US" baseline="0" dirty="0"/>
              <a:t>leader in app server performance (</a:t>
            </a:r>
            <a:r>
              <a:rPr lang="en-US" baseline="0" dirty="0" err="1"/>
              <a:t>SpecJ</a:t>
            </a:r>
            <a:r>
              <a:rPr lang="en-US" baseline="0" dirty="0"/>
              <a:t> Enterprise benchmark)</a:t>
            </a:r>
          </a:p>
          <a:p>
            <a:r>
              <a:rPr lang="en-US" baseline="0" dirty="0"/>
              <a:t>Surrounded by ecosystem of tools for dev, management, monitoring, maintenance, </a:t>
            </a:r>
            <a:r>
              <a:rPr lang="en-US" baseline="0" dirty="0" smtClean="0"/>
              <a:t>Problem determination etc.</a:t>
            </a:r>
            <a:endParaRPr lang="en-US" baseline="0" dirty="0"/>
          </a:p>
        </p:txBody>
      </p:sp>
      <p:sp>
        <p:nvSpPr>
          <p:cNvPr id="4" name="Slide Number Placeholder 3"/>
          <p:cNvSpPr>
            <a:spLocks noGrp="1"/>
          </p:cNvSpPr>
          <p:nvPr>
            <p:ph type="sldNum" sz="quarter" idx="10"/>
          </p:nvPr>
        </p:nvSpPr>
        <p:spPr/>
        <p:txBody>
          <a:bodyPr/>
          <a:lstStyle/>
          <a:p>
            <a:fld id="{559707DB-C294-9E4B-AA35-8AFCB6E49634}" type="slidenum">
              <a:rPr lang="en-US"/>
              <a:pPr/>
              <a:t>31</a:t>
            </a:fld>
            <a:endParaRPr lang="en-US"/>
          </a:p>
        </p:txBody>
      </p:sp>
    </p:spTree>
    <p:extLst>
      <p:ext uri="{BB962C8B-B14F-4D97-AF65-F5344CB8AC3E}">
        <p14:creationId xmlns:p14="http://schemas.microsoft.com/office/powerpoint/2010/main" val="3895868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the value</a:t>
            </a:r>
            <a:r>
              <a:rPr lang="en-US" baseline="0" dirty="0" smtClean="0"/>
              <a:t> in taking </a:t>
            </a:r>
            <a:r>
              <a:rPr lang="en-US" dirty="0" smtClean="0"/>
              <a:t>Apps that are running </a:t>
            </a:r>
            <a:r>
              <a:rPr lang="en-US" baseline="0" dirty="0" smtClean="0"/>
              <a:t>on premises, to the cloud ? </a:t>
            </a:r>
          </a:p>
          <a:p>
            <a:endParaRPr lang="en-US" baseline="0" dirty="0" smtClean="0"/>
          </a:p>
          <a:p>
            <a:r>
              <a:rPr lang="en-US" baseline="0" dirty="0" smtClean="0"/>
              <a:t>1. Cloud Apps can achieve impossible scale. </a:t>
            </a:r>
          </a:p>
          <a:p>
            <a:endParaRPr lang="en-US" baseline="0" dirty="0" smtClean="0"/>
          </a:p>
          <a:p>
            <a:r>
              <a:rPr lang="en-US" baseline="0" dirty="0" smtClean="0"/>
              <a:t>2. Cloud Apps are not constrained by physical asset resources like servers in a Data Center.  </a:t>
            </a:r>
            <a:endParaRPr lang="en-US" dirty="0"/>
          </a:p>
        </p:txBody>
      </p:sp>
      <p:sp>
        <p:nvSpPr>
          <p:cNvPr id="4" name="Slide Number Placeholder 3"/>
          <p:cNvSpPr>
            <a:spLocks noGrp="1"/>
          </p:cNvSpPr>
          <p:nvPr>
            <p:ph type="sldNum" sz="quarter" idx="10"/>
          </p:nvPr>
        </p:nvSpPr>
        <p:spPr/>
        <p:txBody>
          <a:bodyPr/>
          <a:lstStyle/>
          <a:p>
            <a:fld id="{C3C999AD-79EC-4F02-84A9-EEA7F0527E47}" type="slidenum">
              <a:rPr lang="en-US" smtClean="0"/>
              <a:pPr/>
              <a:t>3</a:t>
            </a:fld>
            <a:endParaRPr lang="en-US" dirty="0"/>
          </a:p>
        </p:txBody>
      </p:sp>
    </p:spTree>
    <p:extLst>
      <p:ext uri="{BB962C8B-B14F-4D97-AF65-F5344CB8AC3E}">
        <p14:creationId xmlns:p14="http://schemas.microsoft.com/office/powerpoint/2010/main" val="3207674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Migrating an</a:t>
            </a:r>
            <a:r>
              <a:rPr lang="en-US" baseline="0" dirty="0" smtClean="0"/>
              <a:t> application to </a:t>
            </a:r>
            <a:r>
              <a:rPr lang="en-US" baseline="0" dirty="0" err="1" smtClean="0"/>
              <a:t>Bluemix</a:t>
            </a:r>
            <a:r>
              <a:rPr lang="en-US" baseline="0" dirty="0" smtClean="0"/>
              <a:t> requires several factors to be considered. As a starting point, you need to answer the above Questionnaire.</a:t>
            </a:r>
          </a:p>
          <a:p>
            <a:endParaRPr lang="en-US" baseline="0" dirty="0" smtClean="0"/>
          </a:p>
          <a:p>
            <a:r>
              <a:rPr lang="en-US" dirty="0" smtClean="0"/>
              <a:t>The purpose of this questionnaire is to gather basic information about your JEE applications, your JEE installations, and testing stages so we can better estimate the effort required to migrate them to WebSphere. </a:t>
            </a:r>
          </a:p>
          <a:p>
            <a:endParaRPr lang="en-US" dirty="0" smtClean="0"/>
          </a:p>
          <a:p>
            <a:r>
              <a:rPr lang="en-US" dirty="0" smtClean="0"/>
              <a:t>These questions help us to :</a:t>
            </a:r>
          </a:p>
          <a:p>
            <a:pPr marL="228600" indent="-228600">
              <a:buAutoNum type="arabicParenR"/>
            </a:pPr>
            <a:r>
              <a:rPr lang="en-US" dirty="0" smtClean="0"/>
              <a:t>identify all of the artifacts that need to be migrated, </a:t>
            </a:r>
          </a:p>
          <a:p>
            <a:pPr marL="228600" indent="-228600">
              <a:buAutoNum type="arabicParenR"/>
            </a:pPr>
            <a:r>
              <a:rPr lang="en-US" dirty="0" smtClean="0"/>
              <a:t>the degree to which those migrations can be automated, </a:t>
            </a:r>
          </a:p>
          <a:p>
            <a:pPr marL="228600" indent="-228600">
              <a:buAutoNum type="arabicParenR"/>
            </a:pPr>
            <a:r>
              <a:rPr lang="en-US" dirty="0" smtClean="0"/>
              <a:t>the overall effort for doing the migration,</a:t>
            </a:r>
          </a:p>
          <a:p>
            <a:pPr marL="228600" indent="-228600">
              <a:buAutoNum type="arabicParenR"/>
            </a:pPr>
            <a:r>
              <a:rPr lang="en-US" baseline="0" dirty="0" smtClean="0"/>
              <a:t>make the best choices on how to move your application to </a:t>
            </a:r>
            <a:r>
              <a:rPr lang="en-US" baseline="0" dirty="0" err="1" smtClean="0"/>
              <a:t>Bluemix</a:t>
            </a:r>
            <a:endParaRPr lang="en-US" dirty="0" smtClean="0"/>
          </a:p>
        </p:txBody>
      </p:sp>
      <p:sp>
        <p:nvSpPr>
          <p:cNvPr id="4" name="Slide Number Placeholder 3"/>
          <p:cNvSpPr>
            <a:spLocks noGrp="1"/>
          </p:cNvSpPr>
          <p:nvPr>
            <p:ph type="sldNum" sz="quarter" idx="10"/>
          </p:nvPr>
        </p:nvSpPr>
        <p:spPr/>
        <p:txBody>
          <a:bodyPr/>
          <a:lstStyle/>
          <a:p>
            <a:fld id="{C3C999AD-79EC-4F02-84A9-EEA7F0527E47}" type="slidenum">
              <a:rPr lang="en-US" smtClean="0"/>
              <a:pPr/>
              <a:t>4</a:t>
            </a:fld>
            <a:endParaRPr lang="en-US" dirty="0"/>
          </a:p>
        </p:txBody>
      </p:sp>
    </p:spTree>
    <p:extLst>
      <p:ext uri="{BB962C8B-B14F-4D97-AF65-F5344CB8AC3E}">
        <p14:creationId xmlns:p14="http://schemas.microsoft.com/office/powerpoint/2010/main" val="3652843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Java capabilities includes JEE/</a:t>
            </a:r>
            <a:r>
              <a:rPr lang="en-US" baseline="0" dirty="0" err="1" smtClean="0"/>
              <a:t>nonJEE</a:t>
            </a:r>
            <a:r>
              <a:rPr lang="en-US" baseline="0" dirty="0" smtClean="0"/>
              <a:t> features leveraged in your application. For example, EJBs, Servlets, JSPs, Frameworks used namely Spring, GWT etc.</a:t>
            </a:r>
          </a:p>
          <a:p>
            <a:endParaRPr lang="en-US" baseline="0" dirty="0" smtClean="0"/>
          </a:p>
          <a:p>
            <a:r>
              <a:rPr lang="en-US" baseline="0" dirty="0" smtClean="0"/>
              <a:t>What Authentication model is used by the App. For example, </a:t>
            </a:r>
            <a:r>
              <a:rPr lang="en-US" baseline="0" dirty="0" err="1" smtClean="0"/>
              <a:t>Oauth</a:t>
            </a:r>
            <a:r>
              <a:rPr lang="en-US" baseline="0" dirty="0" smtClean="0"/>
              <a:t>, SAML.</a:t>
            </a:r>
          </a:p>
          <a:p>
            <a:endParaRPr lang="en-US" baseline="0" dirty="0" smtClean="0"/>
          </a:p>
          <a:p>
            <a:r>
              <a:rPr lang="en-US" baseline="0" dirty="0" smtClean="0"/>
              <a:t>Specific features used e.g. Spring Boot, Spring Security.</a:t>
            </a:r>
          </a:p>
          <a:p>
            <a:endParaRPr lang="en-US" baseline="0" dirty="0" smtClean="0"/>
          </a:p>
          <a:p>
            <a:r>
              <a:rPr lang="en-US" baseline="0" dirty="0" smtClean="0"/>
              <a:t>External services used. For example, LDAP registry, Messaging Bus, MQ services, Databases etc.</a:t>
            </a:r>
          </a:p>
          <a:p>
            <a:r>
              <a:rPr lang="en-US" baseline="0" dirty="0" smtClean="0"/>
              <a:t> </a:t>
            </a:r>
          </a:p>
          <a:p>
            <a:r>
              <a:rPr lang="en-US" baseline="0" dirty="0" smtClean="0"/>
              <a:t>Application specific questions to be answered by SMEs and System Administrators. </a:t>
            </a:r>
          </a:p>
          <a:p>
            <a:endParaRPr lang="en-US" baseline="0" dirty="0" smtClean="0"/>
          </a:p>
          <a:p>
            <a:r>
              <a:rPr lang="en-US" baseline="0" dirty="0" smtClean="0"/>
              <a:t>We walk through two flow charts, using several examples : </a:t>
            </a:r>
          </a:p>
          <a:p>
            <a:endParaRPr lang="en-US" baseline="0" dirty="0" smtClean="0"/>
          </a:p>
          <a:p>
            <a:r>
              <a:rPr lang="en-US" baseline="0" dirty="0" smtClean="0"/>
              <a:t>Legacy App runs on JDK 1.5, How to get this app running on the Cloud ? Specific JDK levels supported by runtime in the Cloud .This app is a good candidate for running on IBM Containers .</a:t>
            </a:r>
          </a:p>
          <a:p>
            <a:endParaRPr lang="en-US" baseline="0" dirty="0" smtClean="0"/>
          </a:p>
          <a:p>
            <a:r>
              <a:rPr lang="en-US" baseline="0" dirty="0" smtClean="0"/>
              <a:t>What is meant by Application being cloud ready ? </a:t>
            </a:r>
          </a:p>
          <a:p>
            <a:endParaRPr lang="en-US" baseline="0" dirty="0" smtClean="0"/>
          </a:p>
          <a:p>
            <a:r>
              <a:rPr lang="en-US" baseline="0" dirty="0" smtClean="0"/>
              <a:t>What steps are required to take a Java App and host it in the Cloud.</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C3C999AD-79EC-4F02-84A9-EEA7F0527E47}" type="slidenum">
              <a:rPr lang="en-US" smtClean="0"/>
              <a:pPr/>
              <a:t>5</a:t>
            </a:fld>
            <a:endParaRPr lang="en-US" dirty="0"/>
          </a:p>
        </p:txBody>
      </p:sp>
    </p:spTree>
    <p:extLst>
      <p:ext uri="{BB962C8B-B14F-4D97-AF65-F5344CB8AC3E}">
        <p14:creationId xmlns:p14="http://schemas.microsoft.com/office/powerpoint/2010/main" val="1220799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a:t>
            </a:r>
            <a:r>
              <a:rPr lang="en-US" baseline="0" dirty="0" smtClean="0"/>
              <a:t> over</a:t>
            </a:r>
            <a:r>
              <a:rPr lang="en-US" dirty="0" smtClean="0"/>
              <a:t> examples</a:t>
            </a:r>
            <a:r>
              <a:rPr lang="en-US" baseline="0" dirty="0" smtClean="0"/>
              <a:t> for each landing point. Simple examples to show the aspects of your decision. </a:t>
            </a:r>
          </a:p>
          <a:p>
            <a:endParaRPr lang="en-US" baseline="0" dirty="0" smtClean="0"/>
          </a:p>
          <a:p>
            <a:r>
              <a:rPr lang="en-US" baseline="0" dirty="0" smtClean="0"/>
              <a:t>Many different starting points, Pick key highlights in each scenario. </a:t>
            </a:r>
          </a:p>
          <a:p>
            <a:endParaRPr lang="en-US" baseline="0" dirty="0" smtClean="0"/>
          </a:p>
          <a:p>
            <a:r>
              <a:rPr lang="en-US" baseline="0" dirty="0" smtClean="0"/>
              <a:t>It is a Java App</a:t>
            </a:r>
            <a:r>
              <a:rPr lang="en-US" baseline="0" dirty="0" smtClean="0">
                <a:solidFill>
                  <a:srgbClr val="C00000"/>
                </a:solidFill>
                <a:sym typeface="Wingdings" panose="05000000000000000000" pitchFamily="2" charset="2"/>
              </a:rPr>
              <a:t></a:t>
            </a:r>
            <a:r>
              <a:rPr lang="en-US" baseline="0" dirty="0" smtClean="0">
                <a:solidFill>
                  <a:srgbClr val="C00000"/>
                </a:solidFill>
              </a:rPr>
              <a:t> </a:t>
            </a:r>
            <a:r>
              <a:rPr lang="en-US" baseline="0" dirty="0" smtClean="0">
                <a:solidFill>
                  <a:schemeClr val="tx1"/>
                </a:solidFill>
              </a:rPr>
              <a:t>Runs </a:t>
            </a:r>
            <a:r>
              <a:rPr lang="en-US" baseline="0" dirty="0" smtClean="0"/>
              <a:t>in WebSphere?</a:t>
            </a:r>
            <a:r>
              <a:rPr lang="en-US" baseline="0" dirty="0" smtClean="0">
                <a:sym typeface="Wingdings" panose="05000000000000000000" pitchFamily="2" charset="2"/>
              </a:rPr>
              <a:t>App can be ported to WAS Liberty  App is stateless &amp; 12 factor compliant? Port to Liberty runtime in </a:t>
            </a:r>
            <a:r>
              <a:rPr lang="en-US" baseline="0" dirty="0" err="1" smtClean="0">
                <a:sym typeface="Wingdings" panose="05000000000000000000" pitchFamily="2" charset="2"/>
              </a:rPr>
              <a:t>Bluemix</a:t>
            </a:r>
            <a:r>
              <a:rPr lang="en-US" baseline="0" dirty="0" smtClean="0">
                <a:sym typeface="Wingdings" panose="05000000000000000000" pitchFamily="2" charset="2"/>
              </a:rPr>
              <a:t>.</a:t>
            </a:r>
          </a:p>
          <a:p>
            <a:endParaRPr lang="en-US" baseline="0" dirty="0" smtClean="0">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 is a Java App</a:t>
            </a:r>
            <a:r>
              <a:rPr lang="en-US" baseline="0" dirty="0" smtClean="0">
                <a:solidFill>
                  <a:srgbClr val="C00000"/>
                </a:solidFill>
                <a:sym typeface="Wingdings" panose="05000000000000000000" pitchFamily="2" charset="2"/>
              </a:rPr>
              <a:t></a:t>
            </a:r>
            <a:r>
              <a:rPr lang="en-US" baseline="0" dirty="0" smtClean="0">
                <a:solidFill>
                  <a:srgbClr val="C00000"/>
                </a:solidFill>
              </a:rPr>
              <a:t> </a:t>
            </a:r>
            <a:r>
              <a:rPr lang="en-US" baseline="0" dirty="0" smtClean="0">
                <a:solidFill>
                  <a:schemeClr val="tx1"/>
                </a:solidFill>
              </a:rPr>
              <a:t>Runs in </a:t>
            </a:r>
            <a:r>
              <a:rPr lang="en-US" baseline="0" dirty="0" smtClean="0"/>
              <a:t>WebSphere?</a:t>
            </a:r>
            <a:r>
              <a:rPr lang="en-US" baseline="0" dirty="0" smtClean="0">
                <a:sym typeface="Wingdings" panose="05000000000000000000" pitchFamily="2" charset="2"/>
              </a:rPr>
              <a:t>App cannot be ported to WAS Liberty?Run App on WAS-ND or Full Liberty profile in Docker Container or VMs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 is a Java App</a:t>
            </a:r>
            <a:r>
              <a:rPr lang="en-US" baseline="0" dirty="0" smtClean="0">
                <a:solidFill>
                  <a:srgbClr val="C00000"/>
                </a:solidFill>
                <a:sym typeface="Wingdings" panose="05000000000000000000" pitchFamily="2" charset="2"/>
              </a:rPr>
              <a:t></a:t>
            </a:r>
            <a:r>
              <a:rPr lang="en-US" baseline="0" dirty="0" smtClean="0">
                <a:solidFill>
                  <a:srgbClr val="C00000"/>
                </a:solidFill>
              </a:rPr>
              <a:t> </a:t>
            </a:r>
            <a:r>
              <a:rPr lang="en-US" baseline="0" dirty="0" smtClean="0">
                <a:solidFill>
                  <a:schemeClr val="tx1"/>
                </a:solidFill>
              </a:rPr>
              <a:t>Does not run</a:t>
            </a:r>
            <a:r>
              <a:rPr lang="en-US" baseline="0" dirty="0" smtClean="0"/>
              <a:t> in WebSphere?</a:t>
            </a:r>
            <a:r>
              <a:rPr lang="en-US" baseline="0" dirty="0" smtClean="0">
                <a:sym typeface="Wingdings" panose="05000000000000000000" pitchFamily="2" charset="2"/>
              </a:rPr>
              <a:t>App is JEE/Spring with JEE Customer ready to port App to Liberty &amp; make app Cloud ready  Port to Liberty runtime in </a:t>
            </a:r>
            <a:r>
              <a:rPr lang="en-US" baseline="0" dirty="0" err="1" smtClean="0">
                <a:sym typeface="Wingdings" panose="05000000000000000000" pitchFamily="2" charset="2"/>
              </a:rPr>
              <a:t>Bluemix</a:t>
            </a:r>
            <a:r>
              <a:rPr lang="en-US" baseline="0" dirty="0" smtClean="0">
                <a:sym typeface="Wingdings" panose="05000000000000000000" pitchFamily="2" charset="2"/>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 is a Java App?</a:t>
            </a:r>
            <a:r>
              <a:rPr lang="en-US" baseline="0" dirty="0" smtClean="0">
                <a:solidFill>
                  <a:srgbClr val="C00000"/>
                </a:solidFill>
                <a:sym typeface="Wingdings" panose="05000000000000000000" pitchFamily="2" charset="2"/>
              </a:rPr>
              <a:t></a:t>
            </a:r>
            <a:r>
              <a:rPr lang="en-US" baseline="0" dirty="0" smtClean="0">
                <a:solidFill>
                  <a:srgbClr val="C00000"/>
                </a:solidFill>
              </a:rPr>
              <a:t> </a:t>
            </a:r>
            <a:r>
              <a:rPr lang="en-US" baseline="0" dirty="0" smtClean="0">
                <a:solidFill>
                  <a:schemeClr val="tx1"/>
                </a:solidFill>
              </a:rPr>
              <a:t>Does not</a:t>
            </a:r>
            <a:r>
              <a:rPr lang="en-US" baseline="0" dirty="0" smtClean="0"/>
              <a:t> run in WebSphere?</a:t>
            </a:r>
            <a:r>
              <a:rPr lang="en-US" baseline="0" dirty="0" smtClean="0">
                <a:sym typeface="Wingdings" panose="05000000000000000000" pitchFamily="2" charset="2"/>
              </a:rPr>
              <a:t>App is not JEE nor Spring with JEE  App is JSE &amp; runs on supported level of JDK? App is stateless &amp; 12 factor compliant  Run app on Java </a:t>
            </a:r>
            <a:r>
              <a:rPr lang="en-US" baseline="0" dirty="0" err="1" smtClean="0">
                <a:sym typeface="Wingdings" panose="05000000000000000000" pitchFamily="2" charset="2"/>
              </a:rPr>
              <a:t>buildpack</a:t>
            </a:r>
            <a:r>
              <a:rPr lang="en-US" baseline="0" dirty="0" smtClean="0">
                <a:sym typeface="Wingdings" panose="05000000000000000000" pitchFamily="2" charset="2"/>
              </a:rPr>
              <a:t> in </a:t>
            </a:r>
            <a:r>
              <a:rPr lang="en-US" baseline="0" dirty="0" err="1" smtClean="0">
                <a:sym typeface="Wingdings" panose="05000000000000000000" pitchFamily="2" charset="2"/>
              </a:rPr>
              <a:t>Bluemix</a:t>
            </a:r>
            <a:r>
              <a:rPr lang="en-US" baseline="0" dirty="0" smtClean="0">
                <a:sym typeface="Wingdings" panose="05000000000000000000" pitchFamily="2" charset="2"/>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 is a Java App?</a:t>
            </a:r>
            <a:r>
              <a:rPr lang="en-US" baseline="0" dirty="0" smtClean="0">
                <a:solidFill>
                  <a:srgbClr val="C00000"/>
                </a:solidFill>
                <a:sym typeface="Wingdings" panose="05000000000000000000" pitchFamily="2" charset="2"/>
              </a:rPr>
              <a:t></a:t>
            </a:r>
            <a:r>
              <a:rPr lang="en-US" baseline="0" dirty="0" smtClean="0">
                <a:solidFill>
                  <a:srgbClr val="C00000"/>
                </a:solidFill>
              </a:rPr>
              <a:t> </a:t>
            </a:r>
            <a:r>
              <a:rPr lang="en-US" baseline="0" dirty="0" smtClean="0">
                <a:solidFill>
                  <a:schemeClr val="tx1"/>
                </a:solidFill>
              </a:rPr>
              <a:t>Does not</a:t>
            </a:r>
            <a:r>
              <a:rPr lang="en-US" baseline="0" dirty="0" smtClean="0"/>
              <a:t> run in WebSphere?</a:t>
            </a:r>
            <a:r>
              <a:rPr lang="en-US" baseline="0" dirty="0" smtClean="0">
                <a:sym typeface="Wingdings" panose="05000000000000000000" pitchFamily="2" charset="2"/>
              </a:rPr>
              <a:t>App is not JEE nor Spring with JEE  App is JSE but does not run on supported level of JDK? Run in Docker Container with older level of JDK.</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 is a Java App</a:t>
            </a:r>
            <a:r>
              <a:rPr lang="en-US" baseline="0" dirty="0" smtClean="0">
                <a:solidFill>
                  <a:srgbClr val="C00000"/>
                </a:solidFill>
                <a:sym typeface="Wingdings" panose="05000000000000000000" pitchFamily="2" charset="2"/>
              </a:rPr>
              <a:t></a:t>
            </a:r>
            <a:r>
              <a:rPr lang="en-US" baseline="0" dirty="0" smtClean="0">
                <a:solidFill>
                  <a:srgbClr val="C00000"/>
                </a:solidFill>
              </a:rPr>
              <a:t> </a:t>
            </a:r>
            <a:r>
              <a:rPr lang="en-US" baseline="0" dirty="0" smtClean="0">
                <a:solidFill>
                  <a:schemeClr val="tx1"/>
                </a:solidFill>
              </a:rPr>
              <a:t>Does not run</a:t>
            </a:r>
            <a:r>
              <a:rPr lang="en-US" baseline="0" dirty="0" smtClean="0"/>
              <a:t> in WebSphere?</a:t>
            </a:r>
            <a:r>
              <a:rPr lang="en-US" baseline="0" dirty="0" smtClean="0">
                <a:sym typeface="Wingdings" panose="05000000000000000000" pitchFamily="2" charset="2"/>
              </a:rPr>
              <a:t>App is JEE/Spring with JEE Customer Not ready to port App to Liberty It is a Tomcat App  Run app on Java </a:t>
            </a:r>
            <a:r>
              <a:rPr lang="en-US" baseline="0" dirty="0" err="1" smtClean="0">
                <a:sym typeface="Wingdings" panose="05000000000000000000" pitchFamily="2" charset="2"/>
              </a:rPr>
              <a:t>buildpack</a:t>
            </a:r>
            <a:r>
              <a:rPr lang="en-US" baseline="0" dirty="0" smtClean="0">
                <a:sym typeface="Wingdings" panose="05000000000000000000" pitchFamily="2" charset="2"/>
              </a:rPr>
              <a:t> in </a:t>
            </a:r>
            <a:r>
              <a:rPr lang="en-US" baseline="0" dirty="0" err="1" smtClean="0">
                <a:sym typeface="Wingdings" panose="05000000000000000000" pitchFamily="2" charset="2"/>
              </a:rPr>
              <a:t>Bluemix</a:t>
            </a:r>
            <a:r>
              <a:rPr lang="en-US" baseline="0" dirty="0" smtClean="0">
                <a:sym typeface="Wingdings" panose="05000000000000000000" pitchFamily="2" charset="2"/>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 is a Java App</a:t>
            </a:r>
            <a:r>
              <a:rPr lang="en-US" baseline="0" dirty="0" smtClean="0">
                <a:solidFill>
                  <a:srgbClr val="C00000"/>
                </a:solidFill>
                <a:sym typeface="Wingdings" panose="05000000000000000000" pitchFamily="2" charset="2"/>
              </a:rPr>
              <a:t></a:t>
            </a:r>
            <a:r>
              <a:rPr lang="en-US" baseline="0" dirty="0" smtClean="0">
                <a:solidFill>
                  <a:srgbClr val="C00000"/>
                </a:solidFill>
              </a:rPr>
              <a:t> </a:t>
            </a:r>
            <a:r>
              <a:rPr lang="en-US" baseline="0" dirty="0" smtClean="0">
                <a:solidFill>
                  <a:schemeClr val="tx1"/>
                </a:solidFill>
              </a:rPr>
              <a:t>Does not run</a:t>
            </a:r>
            <a:r>
              <a:rPr lang="en-US" baseline="0" dirty="0" smtClean="0"/>
              <a:t> in WebSphere?</a:t>
            </a:r>
            <a:r>
              <a:rPr lang="en-US" baseline="0" dirty="0" smtClean="0">
                <a:sym typeface="Wingdings" panose="05000000000000000000" pitchFamily="2" charset="2"/>
              </a:rPr>
              <a:t>App is JEE/Spring with JEE Customer Not ready to port App to Liberty  It is not a Tomcat App  Run app in Docker container or VM with other </a:t>
            </a:r>
            <a:r>
              <a:rPr lang="en-US" baseline="0" dirty="0" err="1" smtClean="0">
                <a:sym typeface="Wingdings" panose="05000000000000000000" pitchFamily="2" charset="2"/>
              </a:rPr>
              <a:t>AppServer</a:t>
            </a:r>
            <a:endParaRPr lang="en-US" baseline="0" dirty="0" smtClean="0">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 is a Java App?</a:t>
            </a:r>
            <a:r>
              <a:rPr lang="en-US" baseline="0" dirty="0" smtClean="0">
                <a:solidFill>
                  <a:srgbClr val="C00000"/>
                </a:solidFill>
                <a:sym typeface="Wingdings" panose="05000000000000000000" pitchFamily="2" charset="2"/>
              </a:rPr>
              <a:t></a:t>
            </a:r>
            <a:r>
              <a:rPr lang="en-US" baseline="0" dirty="0" smtClean="0">
                <a:solidFill>
                  <a:srgbClr val="C00000"/>
                </a:solidFill>
              </a:rPr>
              <a:t> </a:t>
            </a:r>
            <a:r>
              <a:rPr lang="en-US" baseline="0" dirty="0" smtClean="0">
                <a:solidFill>
                  <a:schemeClr val="tx1"/>
                </a:solidFill>
              </a:rPr>
              <a:t>Does not</a:t>
            </a:r>
            <a:r>
              <a:rPr lang="en-US" baseline="0" dirty="0" smtClean="0"/>
              <a:t> run in WebSphere?</a:t>
            </a:r>
            <a:r>
              <a:rPr lang="en-US" baseline="0" dirty="0" smtClean="0">
                <a:sym typeface="Wingdings" panose="05000000000000000000" pitchFamily="2" charset="2"/>
              </a:rPr>
              <a:t>App is not JEE nor Spring with JEE  App is JSE &amp; runs on supported level of JDK? App is not stateless &amp; not 12 factor compliant  Run on Docker Container or VM</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3C999AD-79EC-4F02-84A9-EEA7F0527E47}" type="slidenum">
              <a:rPr lang="en-US" smtClean="0"/>
              <a:pPr/>
              <a:t>6</a:t>
            </a:fld>
            <a:endParaRPr lang="en-US" dirty="0"/>
          </a:p>
        </p:txBody>
      </p:sp>
    </p:spTree>
    <p:extLst>
      <p:ext uri="{BB962C8B-B14F-4D97-AF65-F5344CB8AC3E}">
        <p14:creationId xmlns:p14="http://schemas.microsoft.com/office/powerpoint/2010/main" val="672090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 is not a Java App</a:t>
            </a:r>
            <a:r>
              <a:rPr lang="en-US" baseline="0" dirty="0" smtClean="0">
                <a:solidFill>
                  <a:srgbClr val="C00000"/>
                </a:solidFill>
                <a:sym typeface="Wingdings" panose="05000000000000000000" pitchFamily="2" charset="2"/>
              </a:rPr>
              <a:t></a:t>
            </a:r>
            <a:r>
              <a:rPr lang="en-US" baseline="0" dirty="0" smtClean="0">
                <a:solidFill>
                  <a:srgbClr val="C00000"/>
                </a:solidFill>
              </a:rPr>
              <a:t> </a:t>
            </a:r>
            <a:r>
              <a:rPr lang="en-US" baseline="0" dirty="0" smtClean="0">
                <a:solidFill>
                  <a:schemeClr val="tx1"/>
                </a:solidFill>
              </a:rPr>
              <a:t>Runs on Linux </a:t>
            </a:r>
            <a:r>
              <a:rPr lang="en-US" baseline="0" dirty="0" smtClean="0">
                <a:sym typeface="Wingdings" panose="05000000000000000000" pitchFamily="2" charset="2"/>
              </a:rPr>
              <a:t> Written in a language supported in Cloud Foundry App is stateless &amp; 12 factor compliant Run on CF </a:t>
            </a:r>
            <a:r>
              <a:rPr lang="en-US" baseline="0" dirty="0" err="1" smtClean="0">
                <a:sym typeface="Wingdings" panose="05000000000000000000" pitchFamily="2" charset="2"/>
              </a:rPr>
              <a:t>buildpack</a:t>
            </a:r>
            <a:r>
              <a:rPr lang="en-US" baseline="0" dirty="0" smtClean="0">
                <a:sym typeface="Wingdings" panose="05000000000000000000" pitchFamily="2" charset="2"/>
              </a:rPr>
              <a:t> for the language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 is not a Java App</a:t>
            </a:r>
            <a:r>
              <a:rPr lang="en-US" baseline="0" dirty="0" smtClean="0">
                <a:solidFill>
                  <a:srgbClr val="C00000"/>
                </a:solidFill>
                <a:sym typeface="Wingdings" panose="05000000000000000000" pitchFamily="2" charset="2"/>
              </a:rPr>
              <a:t></a:t>
            </a:r>
            <a:r>
              <a:rPr lang="en-US" baseline="0" dirty="0" smtClean="0">
                <a:solidFill>
                  <a:srgbClr val="C00000"/>
                </a:solidFill>
              </a:rPr>
              <a:t> </a:t>
            </a:r>
            <a:r>
              <a:rPr lang="en-US" baseline="0" dirty="0" smtClean="0">
                <a:solidFill>
                  <a:schemeClr val="tx1"/>
                </a:solidFill>
              </a:rPr>
              <a:t>Runs on Linux </a:t>
            </a:r>
            <a:r>
              <a:rPr lang="en-US" baseline="0" dirty="0" smtClean="0">
                <a:sym typeface="Wingdings" panose="05000000000000000000" pitchFamily="2" charset="2"/>
              </a:rPr>
              <a:t> Written in a language supported in Cloud Foundry App is not stateless &amp; not 12 factor compliant Run on Docker Container or VM</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 is not a Java App</a:t>
            </a:r>
            <a:r>
              <a:rPr lang="en-US" baseline="0" dirty="0" smtClean="0">
                <a:solidFill>
                  <a:srgbClr val="C00000"/>
                </a:solidFill>
                <a:sym typeface="Wingdings" panose="05000000000000000000" pitchFamily="2" charset="2"/>
              </a:rPr>
              <a:t></a:t>
            </a:r>
            <a:r>
              <a:rPr lang="en-US" baseline="0" dirty="0" smtClean="0">
                <a:solidFill>
                  <a:srgbClr val="C00000"/>
                </a:solidFill>
              </a:rPr>
              <a:t> </a:t>
            </a:r>
            <a:r>
              <a:rPr lang="en-US" baseline="0" dirty="0" smtClean="0">
                <a:solidFill>
                  <a:schemeClr val="tx1"/>
                </a:solidFill>
              </a:rPr>
              <a:t>Runs on Linux </a:t>
            </a:r>
            <a:r>
              <a:rPr lang="en-US" baseline="0" dirty="0" smtClean="0">
                <a:sym typeface="Wingdings" panose="05000000000000000000" pitchFamily="2" charset="2"/>
              </a:rPr>
              <a:t> Written in a language NOT supported in Cloud Foundry Run on Docker Container or VM</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 is not a Java App</a:t>
            </a:r>
            <a:r>
              <a:rPr lang="en-US" baseline="0" dirty="0" smtClean="0">
                <a:solidFill>
                  <a:srgbClr val="C00000"/>
                </a:solidFill>
                <a:sym typeface="Wingdings" panose="05000000000000000000" pitchFamily="2" charset="2"/>
              </a:rPr>
              <a:t></a:t>
            </a:r>
            <a:r>
              <a:rPr lang="en-US" baseline="0" dirty="0" smtClean="0">
                <a:solidFill>
                  <a:srgbClr val="C00000"/>
                </a:solidFill>
              </a:rPr>
              <a:t> Does not </a:t>
            </a:r>
            <a:r>
              <a:rPr lang="en-US" baseline="0" dirty="0" smtClean="0">
                <a:solidFill>
                  <a:schemeClr val="tx1"/>
                </a:solidFill>
              </a:rPr>
              <a:t>run on Linux </a:t>
            </a:r>
            <a:r>
              <a:rPr lang="en-US" baseline="0" dirty="0" smtClean="0">
                <a:sym typeface="Wingdings" panose="05000000000000000000" pitchFamily="2" charset="2"/>
              </a:rPr>
              <a:t> It is a .NET App  Runs on Mono </a:t>
            </a:r>
            <a:r>
              <a:rPr lang="en-US" baseline="0" dirty="0" err="1" smtClean="0">
                <a:sym typeface="Wingdings" panose="05000000000000000000" pitchFamily="2" charset="2"/>
              </a:rPr>
              <a:t>buildpack</a:t>
            </a:r>
            <a:r>
              <a:rPr lang="en-US" baseline="0" dirty="0" smtClean="0">
                <a:sym typeface="Wingdings" panose="05000000000000000000" pitchFamily="2" charset="2"/>
              </a:rPr>
              <a:t>  App is stateless &amp; 12 factor compliant  Run on CF .NET </a:t>
            </a:r>
            <a:r>
              <a:rPr lang="en-US" baseline="0" dirty="0" err="1" smtClean="0">
                <a:sym typeface="Wingdings" panose="05000000000000000000" pitchFamily="2" charset="2"/>
              </a:rPr>
              <a:t>buildpack</a:t>
            </a:r>
            <a:endParaRPr lang="en-US" baseline="0" dirty="0" smtClean="0">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 is not a Java App</a:t>
            </a:r>
            <a:r>
              <a:rPr lang="en-US" baseline="0" dirty="0" smtClean="0">
                <a:solidFill>
                  <a:srgbClr val="C00000"/>
                </a:solidFill>
                <a:sym typeface="Wingdings" panose="05000000000000000000" pitchFamily="2" charset="2"/>
              </a:rPr>
              <a:t></a:t>
            </a:r>
            <a:r>
              <a:rPr lang="en-US" baseline="0" dirty="0" smtClean="0">
                <a:solidFill>
                  <a:srgbClr val="C00000"/>
                </a:solidFill>
              </a:rPr>
              <a:t> Does not </a:t>
            </a:r>
            <a:r>
              <a:rPr lang="en-US" baseline="0" dirty="0" smtClean="0">
                <a:solidFill>
                  <a:schemeClr val="tx1"/>
                </a:solidFill>
              </a:rPr>
              <a:t>run on Linux </a:t>
            </a:r>
            <a:r>
              <a:rPr lang="en-US" baseline="0" dirty="0" smtClean="0">
                <a:sym typeface="Wingdings" panose="05000000000000000000" pitchFamily="2" charset="2"/>
              </a:rPr>
              <a:t> It is a .NET App  Doe not run on Mono </a:t>
            </a:r>
            <a:r>
              <a:rPr lang="en-US" baseline="0" dirty="0" err="1" smtClean="0">
                <a:sym typeface="Wingdings" panose="05000000000000000000" pitchFamily="2" charset="2"/>
              </a:rPr>
              <a:t>buildpack</a:t>
            </a:r>
            <a:r>
              <a:rPr lang="en-US" baseline="0" dirty="0" smtClean="0">
                <a:sym typeface="Wingdings" panose="05000000000000000000" pitchFamily="2" charset="2"/>
              </a:rPr>
              <a:t>  Don’t migrate to </a:t>
            </a:r>
            <a:r>
              <a:rPr lang="en-US" baseline="0" dirty="0" err="1" smtClean="0">
                <a:sym typeface="Wingdings" panose="05000000000000000000" pitchFamily="2" charset="2"/>
              </a:rPr>
              <a:t>Bluemix</a:t>
            </a:r>
            <a:endParaRPr lang="en-US" baseline="0" dirty="0" smtClean="0">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 is not a Java App</a:t>
            </a:r>
            <a:r>
              <a:rPr lang="en-US" baseline="0" dirty="0" smtClean="0">
                <a:solidFill>
                  <a:srgbClr val="C00000"/>
                </a:solidFill>
                <a:sym typeface="Wingdings" panose="05000000000000000000" pitchFamily="2" charset="2"/>
              </a:rPr>
              <a:t></a:t>
            </a:r>
            <a:r>
              <a:rPr lang="en-US" baseline="0" dirty="0" smtClean="0">
                <a:solidFill>
                  <a:srgbClr val="C00000"/>
                </a:solidFill>
              </a:rPr>
              <a:t> Does not </a:t>
            </a:r>
            <a:r>
              <a:rPr lang="en-US" baseline="0" dirty="0" smtClean="0">
                <a:solidFill>
                  <a:schemeClr val="tx1"/>
                </a:solidFill>
              </a:rPr>
              <a:t>run on Linux </a:t>
            </a:r>
            <a:r>
              <a:rPr lang="en-US" baseline="0" dirty="0" smtClean="0">
                <a:sym typeface="Wingdings" panose="05000000000000000000" pitchFamily="2" charset="2"/>
              </a:rPr>
              <a:t> It is not a .NET App  Don’t migrate to </a:t>
            </a:r>
            <a:r>
              <a:rPr lang="en-US" baseline="0" dirty="0" err="1" smtClean="0">
                <a:sym typeface="Wingdings" panose="05000000000000000000" pitchFamily="2" charset="2"/>
              </a:rPr>
              <a:t>Bluemix</a:t>
            </a:r>
            <a:endParaRPr lang="en-US" baseline="0" dirty="0" smtClean="0">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sym typeface="Wingdings" panose="05000000000000000000" pitchFamily="2" charset="2"/>
            </a:endParaRPr>
          </a:p>
          <a:p>
            <a:endParaRPr lang="en-US" dirty="0"/>
          </a:p>
        </p:txBody>
      </p:sp>
      <p:sp>
        <p:nvSpPr>
          <p:cNvPr id="4" name="Slide Number Placeholder 3"/>
          <p:cNvSpPr>
            <a:spLocks noGrp="1"/>
          </p:cNvSpPr>
          <p:nvPr>
            <p:ph type="sldNum" sz="quarter" idx="10"/>
          </p:nvPr>
        </p:nvSpPr>
        <p:spPr/>
        <p:txBody>
          <a:bodyPr/>
          <a:lstStyle/>
          <a:p>
            <a:fld id="{C3C999AD-79EC-4F02-84A9-EEA7F0527E47}" type="slidenum">
              <a:rPr lang="en-US" smtClean="0"/>
              <a:pPr/>
              <a:t>7</a:t>
            </a:fld>
            <a:endParaRPr lang="en-US" dirty="0"/>
          </a:p>
        </p:txBody>
      </p:sp>
    </p:spTree>
    <p:extLst>
      <p:ext uri="{BB962C8B-B14F-4D97-AF65-F5344CB8AC3E}">
        <p14:creationId xmlns:p14="http://schemas.microsoft.com/office/powerpoint/2010/main" val="35576874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Java Apps can be hosted on :</a:t>
            </a:r>
            <a:endParaRPr lang="en-US" baseline="0" dirty="0" smtClean="0"/>
          </a:p>
          <a:p>
            <a:r>
              <a:rPr lang="en-US" dirty="0" err="1" smtClean="0"/>
              <a:t>CloudFoundry</a:t>
            </a:r>
            <a:r>
              <a:rPr lang="en-US" baseline="0" dirty="0" smtClean="0"/>
              <a:t> runtimes</a:t>
            </a:r>
          </a:p>
          <a:p>
            <a:r>
              <a:rPr lang="en-US" baseline="0" dirty="0" smtClean="0"/>
              <a:t>IBM Containers</a:t>
            </a:r>
          </a:p>
          <a:p>
            <a:r>
              <a:rPr lang="en-US" baseline="0" dirty="0" smtClean="0"/>
              <a:t>Open Stack Virtual Machines (Beta)</a:t>
            </a:r>
          </a:p>
          <a:p>
            <a:endParaRPr lang="en-US" baseline="0" dirty="0" smtClean="0"/>
          </a:p>
          <a:p>
            <a:r>
              <a:rPr lang="en-US" baseline="0" dirty="0" smtClean="0"/>
              <a:t>Elaborate characteristics of Java Apps that are best suited for deployment in Cloud Foundry runtimes vs Docker Containers.</a:t>
            </a:r>
          </a:p>
        </p:txBody>
      </p:sp>
      <p:sp>
        <p:nvSpPr>
          <p:cNvPr id="4" name="Slide Number Placeholder 3"/>
          <p:cNvSpPr>
            <a:spLocks noGrp="1"/>
          </p:cNvSpPr>
          <p:nvPr>
            <p:ph type="sldNum" sz="quarter" idx="10"/>
          </p:nvPr>
        </p:nvSpPr>
        <p:spPr/>
        <p:txBody>
          <a:bodyPr/>
          <a:lstStyle/>
          <a:p>
            <a:fld id="{C3C999AD-79EC-4F02-84A9-EEA7F0527E47}" type="slidenum">
              <a:rPr lang="en-US" smtClean="0"/>
              <a:pPr/>
              <a:t>8</a:t>
            </a:fld>
            <a:endParaRPr lang="en-US" dirty="0"/>
          </a:p>
        </p:txBody>
      </p:sp>
    </p:spTree>
    <p:extLst>
      <p:ext uri="{BB962C8B-B14F-4D97-AF65-F5344CB8AC3E}">
        <p14:creationId xmlns:p14="http://schemas.microsoft.com/office/powerpoint/2010/main" val="3453862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are going to options for hosting applications in Cloud Foundry runtimes.  The first level is : slide has 3 runtimes. 7 and 8 gave specifics</a:t>
            </a:r>
            <a:r>
              <a:rPr lang="en-US" baseline="0" dirty="0" smtClean="0"/>
              <a:t> of runtimes.  11 and 12 give details of the </a:t>
            </a:r>
            <a:r>
              <a:rPr lang="en-US" baseline="0" dirty="0" err="1" smtClean="0"/>
              <a:t>cloudfoundry</a:t>
            </a:r>
            <a:r>
              <a:rPr lang="en-US" baseline="0" dirty="0" smtClean="0"/>
              <a:t> runtimes.</a:t>
            </a:r>
            <a:endParaRPr lang="en-US" dirty="0"/>
          </a:p>
        </p:txBody>
      </p:sp>
      <p:sp>
        <p:nvSpPr>
          <p:cNvPr id="4" name="Slide Number Placeholder 3"/>
          <p:cNvSpPr>
            <a:spLocks noGrp="1"/>
          </p:cNvSpPr>
          <p:nvPr>
            <p:ph type="sldNum" sz="quarter" idx="10"/>
          </p:nvPr>
        </p:nvSpPr>
        <p:spPr/>
        <p:txBody>
          <a:bodyPr/>
          <a:lstStyle/>
          <a:p>
            <a:fld id="{C3C999AD-79EC-4F02-84A9-EEA7F0527E47}" type="slidenum">
              <a:rPr lang="en-US" smtClean="0"/>
              <a:pPr/>
              <a:t>9</a:t>
            </a:fld>
            <a:endParaRPr lang="en-US" dirty="0"/>
          </a:p>
        </p:txBody>
      </p:sp>
    </p:spTree>
    <p:extLst>
      <p:ext uri="{BB962C8B-B14F-4D97-AF65-F5344CB8AC3E}">
        <p14:creationId xmlns:p14="http://schemas.microsoft.com/office/powerpoint/2010/main" val="6527394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7.jpe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p:cNvSpPr/>
          <p:nvPr userDrawn="1"/>
        </p:nvSpPr>
        <p:spPr>
          <a:xfrm>
            <a:off x="0" y="0"/>
            <a:ext cx="9144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userDrawn="1"/>
        </p:nvSpPr>
        <p:spPr>
          <a:xfrm>
            <a:off x="6400800" y="0"/>
            <a:ext cx="274320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1311101" y="3886200"/>
            <a:ext cx="5029200" cy="457200"/>
          </a:xfrm>
        </p:spPr>
        <p:txBody>
          <a:bodyPr lIns="0" tIns="0" rIns="0" bIns="0">
            <a:noAutofit/>
          </a:bodyPr>
          <a:lstStyle>
            <a:lvl1pPr algn="l">
              <a:defRPr sz="2800" b="1">
                <a:solidFill>
                  <a:srgbClr val="FFFFFF"/>
                </a:solidFill>
              </a:defRPr>
            </a:lvl1pPr>
          </a:lstStyle>
          <a:p>
            <a:r>
              <a:rPr lang="en-US" dirty="0" smtClean="0"/>
              <a:t>Enter Presentation Title</a:t>
            </a:r>
            <a:endParaRPr lang="en-US" dirty="0"/>
          </a:p>
        </p:txBody>
      </p:sp>
      <p:pic>
        <p:nvPicPr>
          <p:cNvPr id="11" name="Picture 10" descr="Cloud_word.png"/>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6680960" y="6456890"/>
            <a:ext cx="906236" cy="151039"/>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3131" y="1433615"/>
            <a:ext cx="2917767" cy="2468880"/>
          </a:xfrm>
          <a:prstGeom prst="rect">
            <a:avLst/>
          </a:prstGeom>
        </p:spPr>
      </p:pic>
      <p:sp>
        <p:nvSpPr>
          <p:cNvPr id="8" name="TextBox 7"/>
          <p:cNvSpPr txBox="1"/>
          <p:nvPr userDrawn="1"/>
        </p:nvSpPr>
        <p:spPr>
          <a:xfrm>
            <a:off x="6629400" y="4937760"/>
            <a:ext cx="1737360" cy="274320"/>
          </a:xfrm>
          <a:prstGeom prst="rect">
            <a:avLst/>
          </a:prstGeom>
          <a:noFill/>
        </p:spPr>
        <p:txBody>
          <a:bodyPr wrap="square" lIns="0" tIns="0" rIns="0" bIns="0" rtlCol="0" anchor="ctr" anchorCtr="0">
            <a:noAutofit/>
          </a:bodyPr>
          <a:lstStyle/>
          <a:p>
            <a:r>
              <a:rPr lang="en-US" sz="1600" b="1" kern="0" spc="-30" dirty="0" smtClean="0">
                <a:solidFill>
                  <a:srgbClr val="FFFFFF"/>
                </a:solidFill>
                <a:latin typeface="Arial"/>
                <a:cs typeface="Arial"/>
              </a:rPr>
              <a:t>Presented by:</a:t>
            </a:r>
          </a:p>
        </p:txBody>
      </p:sp>
      <p:sp>
        <p:nvSpPr>
          <p:cNvPr id="7" name="Text Placeholder 6"/>
          <p:cNvSpPr>
            <a:spLocks noGrp="1"/>
          </p:cNvSpPr>
          <p:nvPr>
            <p:ph type="body" sz="quarter" idx="10" hasCustomPrompt="1"/>
          </p:nvPr>
        </p:nvSpPr>
        <p:spPr>
          <a:xfrm>
            <a:off x="1311101" y="4366050"/>
            <a:ext cx="2651760" cy="365760"/>
          </a:xfrm>
        </p:spPr>
        <p:txBody>
          <a:bodyPr lIns="0" tIns="0" rIns="0" bIns="0" anchor="ctr" anchorCtr="0">
            <a:noAutofit/>
          </a:bodyPr>
          <a:lstStyle>
            <a:lvl1pPr marL="0" indent="0">
              <a:spcBef>
                <a:spcPts val="0"/>
              </a:spcBef>
              <a:buNone/>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Date</a:t>
            </a:r>
            <a:endParaRPr lang="en-US" dirty="0"/>
          </a:p>
        </p:txBody>
      </p:sp>
      <p:sp>
        <p:nvSpPr>
          <p:cNvPr id="13" name="Text Placeholder 6"/>
          <p:cNvSpPr>
            <a:spLocks noGrp="1"/>
          </p:cNvSpPr>
          <p:nvPr>
            <p:ph type="body" sz="quarter" idx="11" hasCustomPrompt="1"/>
          </p:nvPr>
        </p:nvSpPr>
        <p:spPr>
          <a:xfrm>
            <a:off x="6629400" y="5212080"/>
            <a:ext cx="2377440" cy="274320"/>
          </a:xfrm>
        </p:spPr>
        <p:txBody>
          <a:bodyPr lIns="0" tIns="0" rIns="0" bIns="0" anchor="ctr" anchorCtr="0">
            <a:noAutofit/>
          </a:bodyPr>
          <a:lstStyle>
            <a:lvl1pPr marL="0" indent="0">
              <a:spcBef>
                <a:spcPts val="0"/>
              </a:spcBef>
              <a:buNone/>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Full Name</a:t>
            </a:r>
            <a:endParaRPr lang="en-US" dirty="0"/>
          </a:p>
        </p:txBody>
      </p:sp>
      <p:sp>
        <p:nvSpPr>
          <p:cNvPr id="14" name="Text Placeholder 6"/>
          <p:cNvSpPr>
            <a:spLocks noGrp="1"/>
          </p:cNvSpPr>
          <p:nvPr>
            <p:ph type="body" sz="quarter" idx="12" hasCustomPrompt="1"/>
          </p:nvPr>
        </p:nvSpPr>
        <p:spPr>
          <a:xfrm>
            <a:off x="6629400" y="5486400"/>
            <a:ext cx="2377440" cy="274320"/>
          </a:xfrm>
        </p:spPr>
        <p:txBody>
          <a:bodyPr lIns="0" tIns="0" rIns="0" bIns="0" anchor="ctr" anchorCtr="0">
            <a:noAutofit/>
          </a:bodyPr>
          <a:lstStyle>
            <a:lvl1pPr marL="0" indent="0">
              <a:spcBef>
                <a:spcPts val="0"/>
              </a:spcBef>
              <a:buNone/>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Title</a:t>
            </a:r>
            <a:endParaRPr lang="en-US" dirty="0"/>
          </a:p>
        </p:txBody>
      </p:sp>
    </p:spTree>
    <p:extLst>
      <p:ext uri="{BB962C8B-B14F-4D97-AF65-F5344CB8AC3E}">
        <p14:creationId xmlns:p14="http://schemas.microsoft.com/office/powerpoint/2010/main" val="4011530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ybrid Cloud 4">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572000" y="0"/>
            <a:ext cx="4572000" cy="6858000"/>
          </a:xfrm>
          <a:prstGeom prst="rect">
            <a:avLst/>
          </a:prstGeom>
        </p:spPr>
      </p:pic>
      <p:sp>
        <p:nvSpPr>
          <p:cNvPr id="13" name="Rectangle 12"/>
          <p:cNvSpPr/>
          <p:nvPr userDrawn="1"/>
        </p:nvSpPr>
        <p:spPr>
          <a:xfrm>
            <a:off x="0" y="0"/>
            <a:ext cx="4572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p:cNvGrpSpPr/>
          <p:nvPr userDrawn="1"/>
        </p:nvGrpSpPr>
        <p:grpSpPr>
          <a:xfrm>
            <a:off x="360699" y="268817"/>
            <a:ext cx="506711" cy="172508"/>
            <a:chOff x="360699" y="268817"/>
            <a:chExt cx="506711" cy="172508"/>
          </a:xfrm>
          <a:solidFill>
            <a:schemeClr val="bg1"/>
          </a:solidFill>
        </p:grpSpPr>
        <p:sp>
          <p:nvSpPr>
            <p:cNvPr id="6" name="Rectangle 5"/>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7" name="Rectangle 6"/>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grpSp>
      <p:sp>
        <p:nvSpPr>
          <p:cNvPr id="17" name="Text Placeholder 6"/>
          <p:cNvSpPr>
            <a:spLocks noGrp="1"/>
          </p:cNvSpPr>
          <p:nvPr>
            <p:ph type="body" sz="quarter" idx="12" hasCustomPrompt="1"/>
          </p:nvPr>
        </p:nvSpPr>
        <p:spPr>
          <a:xfrm>
            <a:off x="342900" y="594566"/>
            <a:ext cx="3657600" cy="1463040"/>
          </a:xfrm>
        </p:spPr>
        <p:txBody>
          <a:bodyPr lIns="0" tIns="0" rIns="0" bIns="0" anchor="t" anchorCtr="0">
            <a:noAutofit/>
          </a:bodyPr>
          <a:lstStyle>
            <a:lvl1pPr marL="0" indent="0">
              <a:lnSpc>
                <a:spcPts val="2600"/>
              </a:lnSpc>
              <a:spcBef>
                <a:spcPts val="600"/>
              </a:spcBef>
              <a:buNone/>
              <a:defRPr sz="2400" b="1"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Heading</a:t>
            </a:r>
            <a:endParaRPr lang="en-US" dirty="0"/>
          </a:p>
        </p:txBody>
      </p:sp>
      <p:sp>
        <p:nvSpPr>
          <p:cNvPr id="10" name="TextBox 9"/>
          <p:cNvSpPr txBox="1"/>
          <p:nvPr userDrawn="1"/>
        </p:nvSpPr>
        <p:spPr>
          <a:xfrm>
            <a:off x="7894617" y="6626363"/>
            <a:ext cx="822960" cy="123111"/>
          </a:xfrm>
          <a:prstGeom prst="rect">
            <a:avLst/>
          </a:prstGeom>
          <a:noFill/>
        </p:spPr>
        <p:txBody>
          <a:bodyPr wrap="square" lIns="0" tIns="0" rIns="0" bIns="0" rtlCol="0" anchor="ctr" anchorCtr="0">
            <a:spAutoFit/>
          </a:bodyPr>
          <a:lstStyle/>
          <a:p>
            <a:pPr defTabSz="457200"/>
            <a:r>
              <a:rPr lang="en-US" sz="800" kern="0" spc="-30" dirty="0">
                <a:solidFill>
                  <a:schemeClr val="bg1"/>
                </a:solidFill>
                <a:cs typeface="Arial"/>
              </a:rPr>
              <a:t>© IBM Corporation </a:t>
            </a:r>
          </a:p>
        </p:txBody>
      </p:sp>
      <p:sp>
        <p:nvSpPr>
          <p:cNvPr id="11" name="TextBox 10"/>
          <p:cNvSpPr txBox="1"/>
          <p:nvPr userDrawn="1"/>
        </p:nvSpPr>
        <p:spPr>
          <a:xfrm>
            <a:off x="8726442" y="6626363"/>
            <a:ext cx="331908" cy="123111"/>
          </a:xfrm>
          <a:prstGeom prst="rect">
            <a:avLst/>
          </a:prstGeom>
          <a:noFill/>
        </p:spPr>
        <p:txBody>
          <a:bodyPr wrap="square" lIns="0" tIns="0" rIns="0" bIns="0" rtlCol="0" anchor="ctr" anchorCtr="0">
            <a:spAutoFit/>
          </a:bodyPr>
          <a:lstStyle/>
          <a:p>
            <a:pPr algn="l" defTabSz="457200"/>
            <a:fld id="{9B56CEAA-430B-E444-BEC6-7F9CF6806FD6}" type="slidenum">
              <a:rPr lang="en-US" sz="800" kern="0" spc="-30">
                <a:solidFill>
                  <a:schemeClr val="bg1"/>
                </a:solidFill>
                <a:cs typeface="Arial"/>
              </a:rPr>
              <a:pPr algn="l" defTabSz="457200"/>
              <a:t>‹#›</a:t>
            </a:fld>
            <a:endParaRPr lang="en-US" sz="800" kern="0" spc="-30" dirty="0">
              <a:solidFill>
                <a:schemeClr val="bg1"/>
              </a:solidFill>
              <a:cs typeface="Arial"/>
            </a:endParaRPr>
          </a:p>
        </p:txBody>
      </p:sp>
      <p:pic>
        <p:nvPicPr>
          <p:cNvPr id="5" name="Picture 4" descr="cloud_only copy.png"/>
          <p:cNvPicPr>
            <a:picLocks noChangeAspect="1"/>
          </p:cNvPicPr>
          <p:nvPr userDrawn="1"/>
        </p:nvPicPr>
        <p:blipFill rotWithShape="1">
          <a:blip r:embed="rId3" cstate="print">
            <a:alphaModFix/>
            <a:extLst>
              <a:ext uri="{28A0092B-C50C-407E-A947-70E740481C1C}">
                <a14:useLocalDpi xmlns:a14="http://schemas.microsoft.com/office/drawing/2010/main" val="0"/>
              </a:ext>
            </a:extLst>
          </a:blip>
          <a:srcRect l="-2" r="-749"/>
          <a:stretch/>
        </p:blipFill>
        <p:spPr>
          <a:xfrm>
            <a:off x="236896" y="6205574"/>
            <a:ext cx="597936" cy="448242"/>
          </a:xfrm>
          <a:prstGeom prst="rect">
            <a:avLst/>
          </a:prstGeom>
        </p:spPr>
      </p:pic>
      <p:pic>
        <p:nvPicPr>
          <p:cNvPr id="16" name="Picture 15" descr="IBMCloud_PPT_GraphicDiagrams_v04-04.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4667" t="37634" r="38178" b="30705"/>
          <a:stretch/>
        </p:blipFill>
        <p:spPr>
          <a:xfrm>
            <a:off x="2788920" y="2514600"/>
            <a:ext cx="3564143" cy="3117154"/>
          </a:xfrm>
          <a:prstGeom prst="rect">
            <a:avLst/>
          </a:prstGeom>
        </p:spPr>
      </p:pic>
      <p:sp>
        <p:nvSpPr>
          <p:cNvPr id="14" name="Text Placeholder 13"/>
          <p:cNvSpPr>
            <a:spLocks noGrp="1"/>
          </p:cNvSpPr>
          <p:nvPr>
            <p:ph type="body" sz="quarter" idx="17"/>
          </p:nvPr>
        </p:nvSpPr>
        <p:spPr>
          <a:xfrm>
            <a:off x="342900" y="2377440"/>
            <a:ext cx="3657600" cy="3383280"/>
          </a:xfrm>
        </p:spPr>
        <p:txBody>
          <a:bodyPr lIns="0" tIns="0" rIns="0" bIns="0">
            <a:noAutofit/>
          </a:bodyPr>
          <a:lstStyle>
            <a:lvl1pPr marL="0" indent="0">
              <a:spcBef>
                <a:spcPts val="1200"/>
              </a:spcBef>
              <a:buNone/>
              <a:defRPr sz="1800" b="1">
                <a:solidFill>
                  <a:schemeClr val="bg1"/>
                </a:solidFill>
              </a:defRPr>
            </a:lvl1pPr>
            <a:lvl2pPr marL="0" indent="0">
              <a:spcBef>
                <a:spcPts val="0"/>
              </a:spcBef>
              <a:buNone/>
              <a:tabLst/>
              <a:defRPr sz="1600">
                <a:solidFill>
                  <a:schemeClr val="bg2"/>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030296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ybrid Cloud 5">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466367" y="0"/>
            <a:ext cx="4677633" cy="6858000"/>
          </a:xfrm>
          <a:prstGeom prst="rect">
            <a:avLst/>
          </a:prstGeom>
          <a:noFill/>
          <a:ln>
            <a:noFill/>
          </a:ln>
        </p:spPr>
      </p:pic>
      <p:sp>
        <p:nvSpPr>
          <p:cNvPr id="16" name="Rectangle 15"/>
          <p:cNvSpPr/>
          <p:nvPr userDrawn="1"/>
        </p:nvSpPr>
        <p:spPr>
          <a:xfrm>
            <a:off x="0" y="0"/>
            <a:ext cx="4572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p:cNvGrpSpPr/>
          <p:nvPr userDrawn="1"/>
        </p:nvGrpSpPr>
        <p:grpSpPr>
          <a:xfrm>
            <a:off x="360699" y="268817"/>
            <a:ext cx="506711" cy="172508"/>
            <a:chOff x="360699" y="268817"/>
            <a:chExt cx="506711" cy="172508"/>
          </a:xfrm>
          <a:solidFill>
            <a:schemeClr val="bg1"/>
          </a:solidFill>
        </p:grpSpPr>
        <p:sp>
          <p:nvSpPr>
            <p:cNvPr id="6" name="Rectangle 5"/>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b="1" dirty="0">
                <a:solidFill>
                  <a:prstClr val="white"/>
                </a:solidFill>
              </a:endParaRPr>
            </a:p>
          </p:txBody>
        </p:sp>
        <p:sp>
          <p:nvSpPr>
            <p:cNvPr id="7" name="Rectangle 6"/>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b="1" dirty="0">
                <a:solidFill>
                  <a:prstClr val="white"/>
                </a:solidFill>
              </a:endParaRPr>
            </a:p>
          </p:txBody>
        </p:sp>
      </p:grpSp>
      <p:sp>
        <p:nvSpPr>
          <p:cNvPr id="17" name="Text Placeholder 6"/>
          <p:cNvSpPr>
            <a:spLocks noGrp="1"/>
          </p:cNvSpPr>
          <p:nvPr>
            <p:ph type="body" sz="quarter" idx="12" hasCustomPrompt="1"/>
          </p:nvPr>
        </p:nvSpPr>
        <p:spPr>
          <a:xfrm>
            <a:off x="342900" y="594566"/>
            <a:ext cx="3657600" cy="1828800"/>
          </a:xfrm>
        </p:spPr>
        <p:txBody>
          <a:bodyPr lIns="0" tIns="0" rIns="0" bIns="0" anchor="t" anchorCtr="0">
            <a:noAutofit/>
          </a:bodyPr>
          <a:lstStyle>
            <a:lvl1pPr marL="0" indent="0">
              <a:lnSpc>
                <a:spcPts val="2600"/>
              </a:lnSpc>
              <a:spcBef>
                <a:spcPts val="600"/>
              </a:spcBef>
              <a:buNone/>
              <a:defRPr sz="2400" b="1"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Heading</a:t>
            </a:r>
            <a:endParaRPr lang="en-US" dirty="0"/>
          </a:p>
        </p:txBody>
      </p:sp>
      <p:pic>
        <p:nvPicPr>
          <p:cNvPr id="5" name="Picture 4" descr="cloud_only copy.png"/>
          <p:cNvPicPr>
            <a:picLocks noChangeAspect="1"/>
          </p:cNvPicPr>
          <p:nvPr userDrawn="1"/>
        </p:nvPicPr>
        <p:blipFill rotWithShape="1">
          <a:blip r:embed="rId3" cstate="print">
            <a:alphaModFix/>
            <a:extLst>
              <a:ext uri="{28A0092B-C50C-407E-A947-70E740481C1C}">
                <a14:useLocalDpi xmlns:a14="http://schemas.microsoft.com/office/drawing/2010/main" val="0"/>
              </a:ext>
            </a:extLst>
          </a:blip>
          <a:srcRect l="-2" r="-749"/>
          <a:stretch/>
        </p:blipFill>
        <p:spPr>
          <a:xfrm>
            <a:off x="236896" y="6205574"/>
            <a:ext cx="597936" cy="448242"/>
          </a:xfrm>
          <a:prstGeom prst="rect">
            <a:avLst/>
          </a:prstGeom>
        </p:spPr>
      </p:pic>
      <p:sp>
        <p:nvSpPr>
          <p:cNvPr id="19" name="Text Placeholder 6"/>
          <p:cNvSpPr>
            <a:spLocks noGrp="1"/>
          </p:cNvSpPr>
          <p:nvPr>
            <p:ph type="body" sz="quarter" idx="16" hasCustomPrompt="1"/>
          </p:nvPr>
        </p:nvSpPr>
        <p:spPr>
          <a:xfrm>
            <a:off x="342900" y="2560320"/>
            <a:ext cx="3931920" cy="2743200"/>
          </a:xfrm>
        </p:spPr>
        <p:txBody>
          <a:bodyPr lIns="0" tIns="0" rIns="0" bIns="0" anchor="t" anchorCtr="0">
            <a:noAutofit/>
          </a:bodyPr>
          <a:lstStyle>
            <a:lvl1pPr marL="228600" indent="-228600">
              <a:spcBef>
                <a:spcPts val="1200"/>
              </a:spcBef>
              <a:buClr>
                <a:schemeClr val="bg1"/>
              </a:buClr>
              <a:buFont typeface="Arial" panose="020B0604020202020204" pitchFamily="34" charset="0"/>
              <a:buChar char="–"/>
              <a:defRPr sz="18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Text</a:t>
            </a:r>
            <a:endParaRPr lang="en-US" dirty="0"/>
          </a:p>
        </p:txBody>
      </p:sp>
      <p:sp>
        <p:nvSpPr>
          <p:cNvPr id="15" name="Text Placeholder 6"/>
          <p:cNvSpPr>
            <a:spLocks noGrp="1"/>
          </p:cNvSpPr>
          <p:nvPr>
            <p:ph type="body" sz="quarter" idx="17" hasCustomPrompt="1"/>
          </p:nvPr>
        </p:nvSpPr>
        <p:spPr>
          <a:xfrm>
            <a:off x="977602" y="5303520"/>
            <a:ext cx="3045758" cy="640080"/>
          </a:xfrm>
        </p:spPr>
        <p:txBody>
          <a:bodyPr lIns="0" tIns="0" rIns="0" bIns="0" anchor="ctr" anchorCtr="0">
            <a:noAutofit/>
          </a:bodyPr>
          <a:lstStyle>
            <a:lvl1pPr marL="0" indent="0">
              <a:spcBef>
                <a:spcPts val="300"/>
              </a:spcBef>
              <a:buClr>
                <a:schemeClr val="accent2"/>
              </a:buClr>
              <a:buFont typeface="Arial" panose="020B0604020202020204" pitchFamily="34" charset="0"/>
              <a:buNone/>
              <a:defRPr sz="1800" b="1">
                <a:solidFill>
                  <a:schemeClr val="bg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Text</a:t>
            </a:r>
            <a:endParaRPr lang="en-US" dirty="0"/>
          </a:p>
        </p:txBody>
      </p:sp>
      <p:sp>
        <p:nvSpPr>
          <p:cNvPr id="18" name="Rectangle 17"/>
          <p:cNvSpPr/>
          <p:nvPr userDrawn="1"/>
        </p:nvSpPr>
        <p:spPr>
          <a:xfrm>
            <a:off x="4548289" y="0"/>
            <a:ext cx="4572000" cy="6858000"/>
          </a:xfrm>
          <a:prstGeom prst="rect">
            <a:avLst/>
          </a:prstGeom>
          <a:solidFill>
            <a:srgbClr val="085571">
              <a:alpha val="3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Footer Placeholder 1"/>
          <p:cNvSpPr>
            <a:spLocks noGrp="1"/>
          </p:cNvSpPr>
          <p:nvPr>
            <p:ph type="ftr" sz="quarter" idx="18"/>
          </p:nvPr>
        </p:nvSpPr>
        <p:spPr>
          <a:xfrm>
            <a:off x="1143000" y="6446520"/>
            <a:ext cx="3383280" cy="365125"/>
          </a:xfrm>
        </p:spPr>
        <p:txBody>
          <a:bodyPr anchor="b"/>
          <a:lstStyle>
            <a:lvl1pPr algn="l">
              <a:defRPr>
                <a:solidFill>
                  <a:schemeClr val="bg1"/>
                </a:solidFill>
              </a:defRPr>
            </a:lvl1pPr>
          </a:lstStyle>
          <a:p>
            <a:endParaRPr lang="en-US" dirty="0"/>
          </a:p>
        </p:txBody>
      </p:sp>
      <p:sp>
        <p:nvSpPr>
          <p:cNvPr id="10" name="TextBox 9"/>
          <p:cNvSpPr txBox="1"/>
          <p:nvPr userDrawn="1"/>
        </p:nvSpPr>
        <p:spPr>
          <a:xfrm>
            <a:off x="7894617" y="6626363"/>
            <a:ext cx="822960" cy="123111"/>
          </a:xfrm>
          <a:prstGeom prst="rect">
            <a:avLst/>
          </a:prstGeom>
          <a:noFill/>
        </p:spPr>
        <p:txBody>
          <a:bodyPr wrap="square" lIns="0" tIns="0" rIns="0" bIns="0" rtlCol="0" anchor="ctr" anchorCtr="0">
            <a:spAutoFit/>
          </a:bodyPr>
          <a:lstStyle/>
          <a:p>
            <a:pPr defTabSz="457200"/>
            <a:r>
              <a:rPr lang="en-US" sz="800" kern="0" spc="-30" dirty="0">
                <a:solidFill>
                  <a:schemeClr val="bg1"/>
                </a:solidFill>
                <a:cs typeface="Arial"/>
              </a:rPr>
              <a:t>© IBM Corporation </a:t>
            </a:r>
          </a:p>
        </p:txBody>
      </p:sp>
      <p:sp>
        <p:nvSpPr>
          <p:cNvPr id="11" name="TextBox 10"/>
          <p:cNvSpPr txBox="1"/>
          <p:nvPr userDrawn="1"/>
        </p:nvSpPr>
        <p:spPr>
          <a:xfrm>
            <a:off x="8726442" y="6626363"/>
            <a:ext cx="331908" cy="123111"/>
          </a:xfrm>
          <a:prstGeom prst="rect">
            <a:avLst/>
          </a:prstGeom>
          <a:noFill/>
        </p:spPr>
        <p:txBody>
          <a:bodyPr wrap="square" lIns="0" tIns="0" rIns="0" bIns="0" rtlCol="0" anchor="ctr" anchorCtr="0">
            <a:spAutoFit/>
          </a:bodyPr>
          <a:lstStyle/>
          <a:p>
            <a:pPr algn="l" defTabSz="457200"/>
            <a:fld id="{9B56CEAA-430B-E444-BEC6-7F9CF6806FD6}" type="slidenum">
              <a:rPr lang="en-US" sz="800" kern="0" spc="-30">
                <a:solidFill>
                  <a:schemeClr val="bg1"/>
                </a:solidFill>
                <a:cs typeface="Arial"/>
              </a:rPr>
              <a:pPr algn="l" defTabSz="457200"/>
              <a:t>‹#›</a:t>
            </a:fld>
            <a:endParaRPr lang="en-US" sz="800" kern="0" spc="-30" dirty="0">
              <a:solidFill>
                <a:schemeClr val="bg1"/>
              </a:solidFill>
              <a:cs typeface="Arial"/>
            </a:endParaRPr>
          </a:p>
        </p:txBody>
      </p:sp>
      <p:pic>
        <p:nvPicPr>
          <p:cNvPr id="25" name="Picture 24" descr="IBMCloud_PPT_GraphicDiagrams_v04-05.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8088" t="21983" r="34577" b="27718"/>
          <a:stretch/>
        </p:blipFill>
        <p:spPr>
          <a:xfrm>
            <a:off x="4983480" y="960120"/>
            <a:ext cx="3544113" cy="4892040"/>
          </a:xfrm>
          <a:prstGeom prst="rect">
            <a:avLst/>
          </a:prstGeom>
        </p:spPr>
      </p:pic>
    </p:spTree>
    <p:extLst>
      <p:ext uri="{BB962C8B-B14F-4D97-AF65-F5344CB8AC3E}">
        <p14:creationId xmlns:p14="http://schemas.microsoft.com/office/powerpoint/2010/main" val="2085797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ybrid Cloud 6">
    <p:bg>
      <p:bgPr>
        <a:solidFill>
          <a:schemeClr val="bg1"/>
        </a:solidFill>
        <a:effectLst/>
      </p:bgPr>
    </p:bg>
    <p:spTree>
      <p:nvGrpSpPr>
        <p:cNvPr id="1" name=""/>
        <p:cNvGrpSpPr/>
        <p:nvPr/>
      </p:nvGrpSpPr>
      <p:grpSpPr>
        <a:xfrm>
          <a:off x="0" y="0"/>
          <a:ext cx="0" cy="0"/>
          <a:chOff x="0" y="0"/>
          <a:chExt cx="0" cy="0"/>
        </a:xfrm>
      </p:grpSpPr>
      <p:sp>
        <p:nvSpPr>
          <p:cNvPr id="13" name="Rectangle 12"/>
          <p:cNvSpPr/>
          <p:nvPr userDrawn="1"/>
        </p:nvSpPr>
        <p:spPr>
          <a:xfrm>
            <a:off x="0" y="0"/>
            <a:ext cx="9144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0" y="0"/>
            <a:ext cx="2743200" cy="6858000"/>
          </a:xfrm>
          <a:prstGeom prst="rect">
            <a:avLst/>
          </a:prstGeom>
          <a:solidFill>
            <a:srgbClr val="81CD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p:cNvGrpSpPr/>
          <p:nvPr userDrawn="1"/>
        </p:nvGrpSpPr>
        <p:grpSpPr>
          <a:xfrm>
            <a:off x="360699" y="268817"/>
            <a:ext cx="506711" cy="172508"/>
            <a:chOff x="360699" y="268817"/>
            <a:chExt cx="506711" cy="172508"/>
          </a:xfrm>
          <a:solidFill>
            <a:schemeClr val="tx2"/>
          </a:solidFill>
        </p:grpSpPr>
        <p:sp>
          <p:nvSpPr>
            <p:cNvPr id="6" name="Rectangle 5"/>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7" name="Rectangle 6"/>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grpSp>
      <p:sp>
        <p:nvSpPr>
          <p:cNvPr id="17" name="Text Placeholder 6"/>
          <p:cNvSpPr>
            <a:spLocks noGrp="1"/>
          </p:cNvSpPr>
          <p:nvPr>
            <p:ph type="body" sz="quarter" idx="12" hasCustomPrompt="1"/>
          </p:nvPr>
        </p:nvSpPr>
        <p:spPr>
          <a:xfrm>
            <a:off x="342900" y="594566"/>
            <a:ext cx="2400300" cy="333425"/>
          </a:xfrm>
        </p:spPr>
        <p:txBody>
          <a:bodyPr lIns="0" tIns="0" rIns="0" bIns="0" anchor="t" anchorCtr="0">
            <a:spAutoFit/>
          </a:bodyPr>
          <a:lstStyle>
            <a:lvl1pPr marL="0" indent="0">
              <a:lnSpc>
                <a:spcPts val="2600"/>
              </a:lnSpc>
              <a:spcBef>
                <a:spcPts val="600"/>
              </a:spcBef>
              <a:buNone/>
              <a:defRPr sz="2400" b="1" baseline="0">
                <a:solidFill>
                  <a:schemeClr val="tx2"/>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Heading</a:t>
            </a:r>
            <a:endParaRPr lang="en-US" dirty="0"/>
          </a:p>
        </p:txBody>
      </p:sp>
      <p:sp>
        <p:nvSpPr>
          <p:cNvPr id="10" name="TextBox 9"/>
          <p:cNvSpPr txBox="1"/>
          <p:nvPr userDrawn="1"/>
        </p:nvSpPr>
        <p:spPr>
          <a:xfrm>
            <a:off x="7894617" y="6626363"/>
            <a:ext cx="822960" cy="123111"/>
          </a:xfrm>
          <a:prstGeom prst="rect">
            <a:avLst/>
          </a:prstGeom>
          <a:noFill/>
        </p:spPr>
        <p:txBody>
          <a:bodyPr wrap="square" lIns="0" tIns="0" rIns="0" bIns="0" rtlCol="0" anchor="ctr" anchorCtr="0">
            <a:spAutoFit/>
          </a:bodyPr>
          <a:lstStyle/>
          <a:p>
            <a:pPr defTabSz="457200"/>
            <a:r>
              <a:rPr lang="en-US" sz="800" kern="0" spc="-30" dirty="0">
                <a:solidFill>
                  <a:schemeClr val="bg1"/>
                </a:solidFill>
                <a:cs typeface="Arial"/>
              </a:rPr>
              <a:t>© IBM Corporation </a:t>
            </a:r>
          </a:p>
        </p:txBody>
      </p:sp>
      <p:sp>
        <p:nvSpPr>
          <p:cNvPr id="11" name="TextBox 10"/>
          <p:cNvSpPr txBox="1"/>
          <p:nvPr userDrawn="1"/>
        </p:nvSpPr>
        <p:spPr>
          <a:xfrm>
            <a:off x="8726442" y="6626363"/>
            <a:ext cx="331908" cy="123111"/>
          </a:xfrm>
          <a:prstGeom prst="rect">
            <a:avLst/>
          </a:prstGeom>
          <a:noFill/>
        </p:spPr>
        <p:txBody>
          <a:bodyPr wrap="square" lIns="0" tIns="0" rIns="0" bIns="0" rtlCol="0" anchor="ctr" anchorCtr="0">
            <a:spAutoFit/>
          </a:bodyPr>
          <a:lstStyle/>
          <a:p>
            <a:pPr algn="l" defTabSz="457200"/>
            <a:fld id="{9B56CEAA-430B-E444-BEC6-7F9CF6806FD6}" type="slidenum">
              <a:rPr lang="en-US" sz="800" kern="0" spc="-30">
                <a:solidFill>
                  <a:schemeClr val="bg1"/>
                </a:solidFill>
                <a:cs typeface="Arial"/>
              </a:rPr>
              <a:pPr algn="l" defTabSz="457200"/>
              <a:t>‹#›</a:t>
            </a:fld>
            <a:endParaRPr lang="en-US" sz="800" kern="0" spc="-30" dirty="0">
              <a:solidFill>
                <a:schemeClr val="bg1"/>
              </a:solidFill>
              <a:cs typeface="Arial"/>
            </a:endParaRPr>
          </a:p>
        </p:txBody>
      </p:sp>
      <p:pic>
        <p:nvPicPr>
          <p:cNvPr id="5" name="Picture 4"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l="-2" r="-749"/>
          <a:stretch/>
        </p:blipFill>
        <p:spPr>
          <a:xfrm>
            <a:off x="236896" y="6205574"/>
            <a:ext cx="597936" cy="448242"/>
          </a:xfrm>
          <a:prstGeom prst="rect">
            <a:avLst/>
          </a:prstGeom>
        </p:spPr>
      </p:pic>
    </p:spTree>
    <p:extLst>
      <p:ext uri="{BB962C8B-B14F-4D97-AF65-F5344CB8AC3E}">
        <p14:creationId xmlns:p14="http://schemas.microsoft.com/office/powerpoint/2010/main" val="2918039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ybrid Cloud 7">
    <p:bg>
      <p:bgPr>
        <a:solidFill>
          <a:schemeClr val="bg1"/>
        </a:solidFill>
        <a:effectLst/>
      </p:bgPr>
    </p:bg>
    <p:spTree>
      <p:nvGrpSpPr>
        <p:cNvPr id="1" name=""/>
        <p:cNvGrpSpPr/>
        <p:nvPr/>
      </p:nvGrpSpPr>
      <p:grpSpPr>
        <a:xfrm>
          <a:off x="0" y="0"/>
          <a:ext cx="0" cy="0"/>
          <a:chOff x="0" y="0"/>
          <a:chExt cx="0" cy="0"/>
        </a:xfrm>
      </p:grpSpPr>
      <p:sp>
        <p:nvSpPr>
          <p:cNvPr id="13" name="Rectangle 12"/>
          <p:cNvSpPr/>
          <p:nvPr userDrawn="1"/>
        </p:nvSpPr>
        <p:spPr>
          <a:xfrm>
            <a:off x="0" y="0"/>
            <a:ext cx="9144000" cy="6858000"/>
          </a:xfrm>
          <a:prstGeom prst="rect">
            <a:avLst/>
          </a:prstGeom>
          <a:solidFill>
            <a:srgbClr val="81CD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0" y="0"/>
            <a:ext cx="27432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p:cNvGrpSpPr/>
          <p:nvPr userDrawn="1"/>
        </p:nvGrpSpPr>
        <p:grpSpPr>
          <a:xfrm>
            <a:off x="360699" y="268817"/>
            <a:ext cx="506711" cy="172508"/>
            <a:chOff x="360699" y="268817"/>
            <a:chExt cx="506711" cy="172508"/>
          </a:xfrm>
          <a:solidFill>
            <a:schemeClr val="bg1"/>
          </a:solidFill>
        </p:grpSpPr>
        <p:sp>
          <p:nvSpPr>
            <p:cNvPr id="6" name="Rectangle 5"/>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7" name="Rectangle 6"/>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grpSp>
      <p:sp>
        <p:nvSpPr>
          <p:cNvPr id="17" name="Text Placeholder 6"/>
          <p:cNvSpPr>
            <a:spLocks noGrp="1"/>
          </p:cNvSpPr>
          <p:nvPr>
            <p:ph type="body" sz="quarter" idx="12" hasCustomPrompt="1"/>
          </p:nvPr>
        </p:nvSpPr>
        <p:spPr>
          <a:xfrm>
            <a:off x="342900" y="594566"/>
            <a:ext cx="2103120" cy="5029200"/>
          </a:xfrm>
        </p:spPr>
        <p:txBody>
          <a:bodyPr lIns="0" tIns="0" rIns="0" bIns="0" anchor="t" anchorCtr="0">
            <a:noAutofit/>
          </a:bodyPr>
          <a:lstStyle>
            <a:lvl1pPr marL="0" indent="0">
              <a:lnSpc>
                <a:spcPts val="2600"/>
              </a:lnSpc>
              <a:spcBef>
                <a:spcPts val="600"/>
              </a:spcBef>
              <a:buNone/>
              <a:defRPr sz="2400" b="1"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Heading</a:t>
            </a:r>
            <a:endParaRPr lang="en-US" dirty="0"/>
          </a:p>
        </p:txBody>
      </p:sp>
      <p:sp>
        <p:nvSpPr>
          <p:cNvPr id="10" name="TextBox 9"/>
          <p:cNvSpPr txBox="1"/>
          <p:nvPr userDrawn="1"/>
        </p:nvSpPr>
        <p:spPr>
          <a:xfrm>
            <a:off x="7894617" y="6626363"/>
            <a:ext cx="822960" cy="123111"/>
          </a:xfrm>
          <a:prstGeom prst="rect">
            <a:avLst/>
          </a:prstGeom>
          <a:noFill/>
        </p:spPr>
        <p:txBody>
          <a:bodyPr wrap="square" lIns="0" tIns="0" rIns="0" bIns="0" rtlCol="0" anchor="ctr" anchorCtr="0">
            <a:spAutoFit/>
          </a:bodyPr>
          <a:lstStyle/>
          <a:p>
            <a:pPr defTabSz="457200"/>
            <a:r>
              <a:rPr lang="en-US" sz="800" kern="0" spc="-30" dirty="0">
                <a:solidFill>
                  <a:schemeClr val="bg1"/>
                </a:solidFill>
                <a:cs typeface="Arial"/>
              </a:rPr>
              <a:t>© IBM Corporation </a:t>
            </a:r>
          </a:p>
        </p:txBody>
      </p:sp>
      <p:sp>
        <p:nvSpPr>
          <p:cNvPr id="11" name="TextBox 10"/>
          <p:cNvSpPr txBox="1"/>
          <p:nvPr userDrawn="1"/>
        </p:nvSpPr>
        <p:spPr>
          <a:xfrm>
            <a:off x="8726442" y="6626363"/>
            <a:ext cx="331908" cy="123111"/>
          </a:xfrm>
          <a:prstGeom prst="rect">
            <a:avLst/>
          </a:prstGeom>
          <a:noFill/>
        </p:spPr>
        <p:txBody>
          <a:bodyPr wrap="square" lIns="0" tIns="0" rIns="0" bIns="0" rtlCol="0" anchor="ctr" anchorCtr="0">
            <a:spAutoFit/>
          </a:bodyPr>
          <a:lstStyle/>
          <a:p>
            <a:pPr algn="l" defTabSz="457200"/>
            <a:fld id="{9B56CEAA-430B-E444-BEC6-7F9CF6806FD6}" type="slidenum">
              <a:rPr lang="en-US" sz="800" kern="0" spc="-30">
                <a:solidFill>
                  <a:schemeClr val="bg1"/>
                </a:solidFill>
                <a:cs typeface="Arial"/>
              </a:rPr>
              <a:pPr algn="l" defTabSz="457200"/>
              <a:t>‹#›</a:t>
            </a:fld>
            <a:endParaRPr lang="en-US" sz="800" kern="0" spc="-30" dirty="0">
              <a:solidFill>
                <a:schemeClr val="bg1"/>
              </a:solidFill>
              <a:cs typeface="Arial"/>
            </a:endParaRPr>
          </a:p>
        </p:txBody>
      </p:sp>
      <p:pic>
        <p:nvPicPr>
          <p:cNvPr id="5" name="Picture 4"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l="-2" r="-749"/>
          <a:stretch/>
        </p:blipFill>
        <p:spPr>
          <a:xfrm>
            <a:off x="236896" y="6205574"/>
            <a:ext cx="597936" cy="448242"/>
          </a:xfrm>
          <a:prstGeom prst="rect">
            <a:avLst/>
          </a:prstGeom>
        </p:spPr>
      </p:pic>
      <p:sp>
        <p:nvSpPr>
          <p:cNvPr id="19" name="Text Placeholder 6"/>
          <p:cNvSpPr>
            <a:spLocks noGrp="1"/>
          </p:cNvSpPr>
          <p:nvPr>
            <p:ph type="body" sz="quarter" idx="16" hasCustomPrompt="1"/>
          </p:nvPr>
        </p:nvSpPr>
        <p:spPr>
          <a:xfrm>
            <a:off x="3246120" y="594566"/>
            <a:ext cx="5212080" cy="2560320"/>
          </a:xfrm>
        </p:spPr>
        <p:txBody>
          <a:bodyPr lIns="0" tIns="0" rIns="0" bIns="0" anchor="t" anchorCtr="0">
            <a:noAutofit/>
          </a:bodyPr>
          <a:lstStyle>
            <a:lvl1pPr marL="228600" indent="-228600">
              <a:spcBef>
                <a:spcPts val="1200"/>
              </a:spcBef>
              <a:buClr>
                <a:schemeClr val="tx2"/>
              </a:buClr>
              <a:buFont typeface="Arial" panose="020B0604020202020204" pitchFamily="34" charset="0"/>
              <a:buChar char="–"/>
              <a:defRPr sz="2000" b="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Text</a:t>
            </a:r>
            <a:endParaRPr lang="en-US" dirty="0"/>
          </a:p>
        </p:txBody>
      </p:sp>
      <p:sp>
        <p:nvSpPr>
          <p:cNvPr id="15" name="Text Placeholder 6"/>
          <p:cNvSpPr>
            <a:spLocks noGrp="1"/>
          </p:cNvSpPr>
          <p:nvPr>
            <p:ph type="body" sz="quarter" idx="18" hasCustomPrompt="1"/>
          </p:nvPr>
        </p:nvSpPr>
        <p:spPr>
          <a:xfrm>
            <a:off x="4800600" y="5577840"/>
            <a:ext cx="3749040" cy="640080"/>
          </a:xfrm>
        </p:spPr>
        <p:txBody>
          <a:bodyPr lIns="0" tIns="0" rIns="0" bIns="0" anchor="ctr" anchorCtr="0">
            <a:noAutofit/>
          </a:bodyPr>
          <a:lstStyle>
            <a:lvl1pPr marL="0" indent="0">
              <a:spcBef>
                <a:spcPts val="300"/>
              </a:spcBef>
              <a:buClr>
                <a:schemeClr val="accent2"/>
              </a:buClr>
              <a:buFont typeface="Arial" panose="020B0604020202020204" pitchFamily="34" charset="0"/>
              <a:buNone/>
              <a:defRPr sz="18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Text</a:t>
            </a:r>
            <a:endParaRPr lang="en-US" dirty="0"/>
          </a:p>
        </p:txBody>
      </p:sp>
      <p:sp>
        <p:nvSpPr>
          <p:cNvPr id="16" name="Footer Placeholder 1"/>
          <p:cNvSpPr>
            <a:spLocks noGrp="1"/>
          </p:cNvSpPr>
          <p:nvPr>
            <p:ph type="ftr" sz="quarter" idx="19"/>
          </p:nvPr>
        </p:nvSpPr>
        <p:spPr>
          <a:xfrm>
            <a:off x="3191435" y="6446520"/>
            <a:ext cx="4114800" cy="365125"/>
          </a:xfrm>
        </p:spPr>
        <p:txBody>
          <a:bodyPr anchor="b"/>
          <a:lstStyle>
            <a:lvl1pPr algn="l">
              <a:defRPr>
                <a:solidFill>
                  <a:schemeClr val="bg1"/>
                </a:solidFill>
              </a:defRPr>
            </a:lvl1pPr>
          </a:lstStyle>
          <a:p>
            <a:endParaRPr lang="en-US" dirty="0"/>
          </a:p>
        </p:txBody>
      </p:sp>
      <p:pic>
        <p:nvPicPr>
          <p:cNvPr id="20" name="Picture 19" descr="IBMCloud_PPT_GraphicDiagrams_v04-02.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21516" t="44107" r="17104" b="34018"/>
          <a:stretch/>
        </p:blipFill>
        <p:spPr>
          <a:xfrm>
            <a:off x="711286" y="3174972"/>
            <a:ext cx="7975514" cy="2130686"/>
          </a:xfrm>
          <a:prstGeom prst="rect">
            <a:avLst/>
          </a:prstGeom>
        </p:spPr>
      </p:pic>
    </p:spTree>
    <p:extLst>
      <p:ext uri="{BB962C8B-B14F-4D97-AF65-F5344CB8AC3E}">
        <p14:creationId xmlns:p14="http://schemas.microsoft.com/office/powerpoint/2010/main" val="1432952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aaS">
    <p:spTree>
      <p:nvGrpSpPr>
        <p:cNvPr id="1" name=""/>
        <p:cNvGrpSpPr/>
        <p:nvPr/>
      </p:nvGrpSpPr>
      <p:grpSpPr>
        <a:xfrm>
          <a:off x="0" y="0"/>
          <a:ext cx="0" cy="0"/>
          <a:chOff x="0" y="0"/>
          <a:chExt cx="0" cy="0"/>
        </a:xfrm>
      </p:grpSpPr>
      <p:sp>
        <p:nvSpPr>
          <p:cNvPr id="4" name="Rectangle 3"/>
          <p:cNvSpPr/>
          <p:nvPr userDrawn="1"/>
        </p:nvSpPr>
        <p:spPr>
          <a:xfrm>
            <a:off x="0" y="0"/>
            <a:ext cx="2743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p:cNvGrpSpPr/>
          <p:nvPr userDrawn="1"/>
        </p:nvGrpSpPr>
        <p:grpSpPr>
          <a:xfrm>
            <a:off x="360699" y="840321"/>
            <a:ext cx="506711" cy="172508"/>
            <a:chOff x="360699" y="268817"/>
            <a:chExt cx="506711" cy="172508"/>
          </a:xfrm>
          <a:solidFill>
            <a:schemeClr val="bg1"/>
          </a:solidFill>
        </p:grpSpPr>
        <p:sp>
          <p:nvSpPr>
            <p:cNvPr id="6" name="Rectangle 5"/>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7" name="Rectangle 6"/>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grpSp>
      <p:sp>
        <p:nvSpPr>
          <p:cNvPr id="17" name="Text Placeholder 6"/>
          <p:cNvSpPr>
            <a:spLocks noGrp="1"/>
          </p:cNvSpPr>
          <p:nvPr>
            <p:ph type="body" sz="quarter" idx="12" hasCustomPrompt="1"/>
          </p:nvPr>
        </p:nvSpPr>
        <p:spPr>
          <a:xfrm>
            <a:off x="342900" y="1166070"/>
            <a:ext cx="2400300" cy="333425"/>
          </a:xfrm>
        </p:spPr>
        <p:txBody>
          <a:bodyPr lIns="0" tIns="0" rIns="0" bIns="0" anchor="t" anchorCtr="0">
            <a:spAutoFit/>
          </a:bodyPr>
          <a:lstStyle>
            <a:lvl1pPr marL="0" indent="0">
              <a:lnSpc>
                <a:spcPts val="2600"/>
              </a:lnSpc>
              <a:spcBef>
                <a:spcPts val="600"/>
              </a:spcBef>
              <a:buNone/>
              <a:defRPr sz="2400" b="1"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Heading</a:t>
            </a:r>
            <a:endParaRPr lang="en-US" dirty="0"/>
          </a:p>
        </p:txBody>
      </p:sp>
      <p:sp>
        <p:nvSpPr>
          <p:cNvPr id="10" name="TextBox 9"/>
          <p:cNvSpPr txBox="1"/>
          <p:nvPr userDrawn="1"/>
        </p:nvSpPr>
        <p:spPr>
          <a:xfrm>
            <a:off x="7900897" y="6626363"/>
            <a:ext cx="822960" cy="123111"/>
          </a:xfrm>
          <a:prstGeom prst="rect">
            <a:avLst/>
          </a:prstGeom>
          <a:noFill/>
        </p:spPr>
        <p:txBody>
          <a:bodyPr wrap="square" lIns="0" tIns="0" rIns="0" bIns="0" rtlCol="0" anchor="ctr" anchorCtr="0">
            <a:spAutoFit/>
          </a:bodyPr>
          <a:lstStyle/>
          <a:p>
            <a:pPr defTabSz="457200"/>
            <a:r>
              <a:rPr lang="en-US" sz="800" kern="0" spc="-30" dirty="0">
                <a:solidFill>
                  <a:schemeClr val="tx1"/>
                </a:solidFill>
                <a:cs typeface="Arial"/>
              </a:rPr>
              <a:t>© IBM Corporation </a:t>
            </a:r>
          </a:p>
        </p:txBody>
      </p:sp>
      <p:sp>
        <p:nvSpPr>
          <p:cNvPr id="11" name="TextBox 10"/>
          <p:cNvSpPr txBox="1"/>
          <p:nvPr userDrawn="1"/>
        </p:nvSpPr>
        <p:spPr>
          <a:xfrm>
            <a:off x="8732722" y="6626363"/>
            <a:ext cx="331908" cy="123111"/>
          </a:xfrm>
          <a:prstGeom prst="rect">
            <a:avLst/>
          </a:prstGeom>
          <a:noFill/>
        </p:spPr>
        <p:txBody>
          <a:bodyPr wrap="square" lIns="0" tIns="0" rIns="0" bIns="0" rtlCol="0" anchor="ctr" anchorCtr="0">
            <a:spAutoFit/>
          </a:bodyPr>
          <a:lstStyle/>
          <a:p>
            <a:pPr algn="l" defTabSz="457200"/>
            <a:fld id="{9B56CEAA-430B-E444-BEC6-7F9CF6806FD6}" type="slidenum">
              <a:rPr lang="en-US" sz="800" kern="0" spc="-30">
                <a:solidFill>
                  <a:schemeClr val="tx1"/>
                </a:solidFill>
                <a:cs typeface="Arial"/>
              </a:rPr>
              <a:pPr algn="l" defTabSz="457200"/>
              <a:t>‹#›</a:t>
            </a:fld>
            <a:endParaRPr lang="en-US" sz="800" kern="0" spc="-30" dirty="0">
              <a:solidFill>
                <a:schemeClr val="tx1"/>
              </a:solidFill>
              <a:cs typeface="Arial"/>
            </a:endParaRPr>
          </a:p>
        </p:txBody>
      </p:sp>
      <p:pic>
        <p:nvPicPr>
          <p:cNvPr id="5" name="Picture 4"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l="-2" r="-749"/>
          <a:stretch/>
        </p:blipFill>
        <p:spPr>
          <a:xfrm>
            <a:off x="236896" y="6205574"/>
            <a:ext cx="597936" cy="448242"/>
          </a:xfrm>
          <a:prstGeom prst="rect">
            <a:avLst/>
          </a:prstGeom>
        </p:spPr>
      </p:pic>
    </p:spTree>
    <p:extLst>
      <p:ext uri="{BB962C8B-B14F-4D97-AF65-F5344CB8AC3E}">
        <p14:creationId xmlns:p14="http://schemas.microsoft.com/office/powerpoint/2010/main" val="1122543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P">
    <p:spTree>
      <p:nvGrpSpPr>
        <p:cNvPr id="1" name=""/>
        <p:cNvGrpSpPr/>
        <p:nvPr/>
      </p:nvGrpSpPr>
      <p:grpSpPr>
        <a:xfrm>
          <a:off x="0" y="0"/>
          <a:ext cx="0" cy="0"/>
          <a:chOff x="0" y="0"/>
          <a:chExt cx="0" cy="0"/>
        </a:xfrm>
      </p:grpSpPr>
      <p:sp>
        <p:nvSpPr>
          <p:cNvPr id="4" name="Rectangle 3"/>
          <p:cNvSpPr/>
          <p:nvPr userDrawn="1"/>
        </p:nvSpPr>
        <p:spPr>
          <a:xfrm>
            <a:off x="0" y="0"/>
            <a:ext cx="2743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p:cNvGrpSpPr/>
          <p:nvPr userDrawn="1"/>
        </p:nvGrpSpPr>
        <p:grpSpPr>
          <a:xfrm>
            <a:off x="360699" y="840321"/>
            <a:ext cx="506711" cy="172508"/>
            <a:chOff x="360699" y="268817"/>
            <a:chExt cx="506711" cy="172508"/>
          </a:xfrm>
          <a:solidFill>
            <a:schemeClr val="bg1"/>
          </a:solidFill>
        </p:grpSpPr>
        <p:sp>
          <p:nvSpPr>
            <p:cNvPr id="6" name="Rectangle 5"/>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b="1" dirty="0">
                <a:solidFill>
                  <a:prstClr val="white"/>
                </a:solidFill>
              </a:endParaRPr>
            </a:p>
          </p:txBody>
        </p:sp>
        <p:sp>
          <p:nvSpPr>
            <p:cNvPr id="7" name="Rectangle 6"/>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b="1" dirty="0">
                <a:solidFill>
                  <a:prstClr val="white"/>
                </a:solidFill>
              </a:endParaRPr>
            </a:p>
          </p:txBody>
        </p:sp>
      </p:grpSp>
      <p:sp>
        <p:nvSpPr>
          <p:cNvPr id="17" name="Text Placeholder 6"/>
          <p:cNvSpPr>
            <a:spLocks noGrp="1"/>
          </p:cNvSpPr>
          <p:nvPr>
            <p:ph type="body" sz="quarter" idx="12" hasCustomPrompt="1"/>
          </p:nvPr>
        </p:nvSpPr>
        <p:spPr>
          <a:xfrm>
            <a:off x="342900" y="1166070"/>
            <a:ext cx="2103120" cy="4114800"/>
          </a:xfrm>
        </p:spPr>
        <p:txBody>
          <a:bodyPr lIns="0" tIns="0" rIns="0" bIns="0" anchor="t" anchorCtr="0">
            <a:noAutofit/>
          </a:bodyPr>
          <a:lstStyle>
            <a:lvl1pPr marL="0" indent="0">
              <a:lnSpc>
                <a:spcPts val="2600"/>
              </a:lnSpc>
              <a:spcBef>
                <a:spcPts val="600"/>
              </a:spcBef>
              <a:buNone/>
              <a:defRPr sz="2400" b="1"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Heading</a:t>
            </a:r>
            <a:endParaRPr lang="en-US" dirty="0"/>
          </a:p>
        </p:txBody>
      </p:sp>
      <p:sp>
        <p:nvSpPr>
          <p:cNvPr id="10" name="TextBox 9"/>
          <p:cNvSpPr txBox="1"/>
          <p:nvPr userDrawn="1"/>
        </p:nvSpPr>
        <p:spPr>
          <a:xfrm>
            <a:off x="7900897" y="6626363"/>
            <a:ext cx="822960" cy="123111"/>
          </a:xfrm>
          <a:prstGeom prst="rect">
            <a:avLst/>
          </a:prstGeom>
          <a:noFill/>
        </p:spPr>
        <p:txBody>
          <a:bodyPr wrap="square" lIns="0" tIns="0" rIns="0" bIns="0" rtlCol="0" anchor="ctr" anchorCtr="0">
            <a:spAutoFit/>
          </a:bodyPr>
          <a:lstStyle/>
          <a:p>
            <a:pPr defTabSz="457200"/>
            <a:r>
              <a:rPr lang="en-US" sz="800" kern="0" spc="-30" dirty="0">
                <a:solidFill>
                  <a:schemeClr val="tx1"/>
                </a:solidFill>
                <a:cs typeface="Arial"/>
              </a:rPr>
              <a:t>© IBM Corporation </a:t>
            </a:r>
          </a:p>
        </p:txBody>
      </p:sp>
      <p:sp>
        <p:nvSpPr>
          <p:cNvPr id="11" name="TextBox 10"/>
          <p:cNvSpPr txBox="1"/>
          <p:nvPr userDrawn="1"/>
        </p:nvSpPr>
        <p:spPr>
          <a:xfrm>
            <a:off x="8732722" y="6626363"/>
            <a:ext cx="331908" cy="123111"/>
          </a:xfrm>
          <a:prstGeom prst="rect">
            <a:avLst/>
          </a:prstGeom>
          <a:noFill/>
        </p:spPr>
        <p:txBody>
          <a:bodyPr wrap="square" lIns="0" tIns="0" rIns="0" bIns="0" rtlCol="0" anchor="ctr" anchorCtr="0">
            <a:spAutoFit/>
          </a:bodyPr>
          <a:lstStyle/>
          <a:p>
            <a:pPr algn="l" defTabSz="457200"/>
            <a:fld id="{9B56CEAA-430B-E444-BEC6-7F9CF6806FD6}" type="slidenum">
              <a:rPr lang="en-US" sz="800" kern="0" spc="-30">
                <a:solidFill>
                  <a:schemeClr val="tx1"/>
                </a:solidFill>
                <a:cs typeface="Arial"/>
              </a:rPr>
              <a:pPr algn="l" defTabSz="457200"/>
              <a:t>‹#›</a:t>
            </a:fld>
            <a:endParaRPr lang="en-US" sz="800" kern="0" spc="-30" dirty="0">
              <a:solidFill>
                <a:schemeClr val="tx1"/>
              </a:solidFill>
              <a:cs typeface="Arial"/>
            </a:endParaRPr>
          </a:p>
        </p:txBody>
      </p:sp>
      <p:pic>
        <p:nvPicPr>
          <p:cNvPr id="5" name="Picture 4"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l="-2" r="-749"/>
          <a:stretch/>
        </p:blipFill>
        <p:spPr>
          <a:xfrm>
            <a:off x="236896" y="6205574"/>
            <a:ext cx="597936" cy="448242"/>
          </a:xfrm>
          <a:prstGeom prst="rect">
            <a:avLst/>
          </a:prstGeom>
        </p:spPr>
      </p:pic>
      <p:sp>
        <p:nvSpPr>
          <p:cNvPr id="18" name="Text Placeholder 6"/>
          <p:cNvSpPr>
            <a:spLocks noGrp="1"/>
          </p:cNvSpPr>
          <p:nvPr>
            <p:ph type="body" sz="quarter" idx="15" hasCustomPrompt="1"/>
          </p:nvPr>
        </p:nvSpPr>
        <p:spPr>
          <a:xfrm>
            <a:off x="3103899" y="840321"/>
            <a:ext cx="1737360" cy="1554480"/>
          </a:xfrm>
        </p:spPr>
        <p:txBody>
          <a:bodyPr lIns="0" tIns="0" rIns="0" bIns="0" anchor="t" anchorCtr="0">
            <a:noAutofit/>
          </a:bodyPr>
          <a:lstStyle>
            <a:lvl1pPr marL="0" indent="0">
              <a:spcBef>
                <a:spcPts val="600"/>
              </a:spcBef>
              <a:buNone/>
              <a:defRPr sz="2000" b="1" baseline="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Heading</a:t>
            </a:r>
            <a:endParaRPr lang="en-US" dirty="0"/>
          </a:p>
        </p:txBody>
      </p:sp>
      <p:sp>
        <p:nvSpPr>
          <p:cNvPr id="19" name="Text Placeholder 6"/>
          <p:cNvSpPr>
            <a:spLocks noGrp="1"/>
          </p:cNvSpPr>
          <p:nvPr>
            <p:ph type="body" sz="quarter" idx="16" hasCustomPrompt="1"/>
          </p:nvPr>
        </p:nvSpPr>
        <p:spPr>
          <a:xfrm>
            <a:off x="4932699" y="840321"/>
            <a:ext cx="3840480" cy="1554480"/>
          </a:xfrm>
        </p:spPr>
        <p:txBody>
          <a:bodyPr lIns="0" tIns="0" rIns="0" bIns="0" anchor="t" anchorCtr="0">
            <a:noAutofit/>
          </a:bodyPr>
          <a:lstStyle>
            <a:lvl1pPr marL="171450" indent="-171450">
              <a:spcBef>
                <a:spcPts val="300"/>
              </a:spcBef>
              <a:buClr>
                <a:schemeClr val="accent1"/>
              </a:buClr>
              <a:buFont typeface="Arial" panose="020B0604020202020204" pitchFamily="34" charset="0"/>
              <a:buChar char="–"/>
              <a:defRPr sz="1600" b="0">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Text</a:t>
            </a:r>
            <a:endParaRPr lang="en-US" dirty="0"/>
          </a:p>
        </p:txBody>
      </p:sp>
      <p:sp>
        <p:nvSpPr>
          <p:cNvPr id="13" name="Text Placeholder 6"/>
          <p:cNvSpPr>
            <a:spLocks noGrp="1"/>
          </p:cNvSpPr>
          <p:nvPr>
            <p:ph type="body" sz="quarter" idx="17" hasCustomPrompt="1"/>
          </p:nvPr>
        </p:nvSpPr>
        <p:spPr>
          <a:xfrm>
            <a:off x="3108325" y="4524776"/>
            <a:ext cx="5664854" cy="640080"/>
          </a:xfrm>
        </p:spPr>
        <p:txBody>
          <a:bodyPr lIns="0" tIns="0" rIns="0" bIns="0" anchor="b" anchorCtr="0">
            <a:noAutofit/>
          </a:bodyPr>
          <a:lstStyle>
            <a:lvl1pPr marL="0" indent="0">
              <a:spcBef>
                <a:spcPts val="300"/>
              </a:spcBef>
              <a:buClr>
                <a:schemeClr val="accent2"/>
              </a:buClr>
              <a:buFont typeface="Arial" panose="020B0604020202020204" pitchFamily="34" charset="0"/>
              <a:buNone/>
              <a:defRPr sz="1600" b="1">
                <a:solidFill>
                  <a:schemeClr val="accent3"/>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Text</a:t>
            </a:r>
            <a:endParaRPr lang="en-US" dirty="0"/>
          </a:p>
        </p:txBody>
      </p:sp>
      <p:sp>
        <p:nvSpPr>
          <p:cNvPr id="14" name="Text Placeholder 6"/>
          <p:cNvSpPr>
            <a:spLocks noGrp="1"/>
          </p:cNvSpPr>
          <p:nvPr>
            <p:ph type="body" sz="quarter" idx="18" hasCustomPrompt="1"/>
          </p:nvPr>
        </p:nvSpPr>
        <p:spPr>
          <a:xfrm>
            <a:off x="3103899" y="2788920"/>
            <a:ext cx="5669280" cy="548640"/>
          </a:xfrm>
          <a:solidFill>
            <a:schemeClr val="accent1"/>
          </a:solidFill>
        </p:spPr>
        <p:txBody>
          <a:bodyPr lIns="91440" tIns="91440" rIns="91440" bIns="91440" anchor="ctr" anchorCtr="0">
            <a:noAutofit/>
          </a:bodyPr>
          <a:lstStyle>
            <a:lvl1pPr marL="0" indent="0">
              <a:spcBef>
                <a:spcPts val="0"/>
              </a:spcBef>
              <a:buNone/>
              <a:defRPr sz="1800" b="1"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Heading</a:t>
            </a:r>
            <a:endParaRPr lang="en-US" dirty="0"/>
          </a:p>
        </p:txBody>
      </p:sp>
      <p:sp>
        <p:nvSpPr>
          <p:cNvPr id="15" name="Text Placeholder 6"/>
          <p:cNvSpPr>
            <a:spLocks noGrp="1"/>
          </p:cNvSpPr>
          <p:nvPr>
            <p:ph type="body" sz="quarter" idx="19" hasCustomPrompt="1"/>
          </p:nvPr>
        </p:nvSpPr>
        <p:spPr>
          <a:xfrm>
            <a:off x="4709160" y="5257800"/>
            <a:ext cx="1920240" cy="1280160"/>
          </a:xfrm>
        </p:spPr>
        <p:txBody>
          <a:bodyPr lIns="0" tIns="0" rIns="0" bIns="0" anchor="t" anchorCtr="0">
            <a:noAutofit/>
          </a:bodyPr>
          <a:lstStyle>
            <a:lvl1pPr marL="171450" indent="-171450">
              <a:spcBef>
                <a:spcPts val="0"/>
              </a:spcBef>
              <a:buClr>
                <a:schemeClr val="accent4"/>
              </a:buClr>
              <a:buFont typeface="Arial" panose="020B0604020202020204" pitchFamily="34" charset="0"/>
              <a:buChar char="–"/>
              <a:defRPr sz="1600" b="0">
                <a:solidFill>
                  <a:schemeClr val="accent3"/>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Text</a:t>
            </a:r>
            <a:endParaRPr lang="en-US" dirty="0"/>
          </a:p>
        </p:txBody>
      </p:sp>
      <p:sp>
        <p:nvSpPr>
          <p:cNvPr id="16" name="Text Placeholder 6"/>
          <p:cNvSpPr>
            <a:spLocks noGrp="1"/>
          </p:cNvSpPr>
          <p:nvPr>
            <p:ph type="body" sz="quarter" idx="20" hasCustomPrompt="1"/>
          </p:nvPr>
        </p:nvSpPr>
        <p:spPr>
          <a:xfrm>
            <a:off x="6720840" y="5255556"/>
            <a:ext cx="2052339" cy="1280160"/>
          </a:xfrm>
        </p:spPr>
        <p:txBody>
          <a:bodyPr lIns="0" tIns="0" rIns="0" bIns="0" anchor="t" anchorCtr="0">
            <a:noAutofit/>
          </a:bodyPr>
          <a:lstStyle>
            <a:lvl1pPr marL="171450" indent="-171450">
              <a:spcBef>
                <a:spcPts val="0"/>
              </a:spcBef>
              <a:buClr>
                <a:schemeClr val="accent4"/>
              </a:buClr>
              <a:buFont typeface="Arial" panose="020B0604020202020204" pitchFamily="34" charset="0"/>
              <a:buChar char="–"/>
              <a:defRPr sz="1600" b="0">
                <a:solidFill>
                  <a:schemeClr val="accent3"/>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Text</a:t>
            </a:r>
            <a:endParaRPr lang="en-US" dirty="0"/>
          </a:p>
        </p:txBody>
      </p:sp>
      <p:sp>
        <p:nvSpPr>
          <p:cNvPr id="20" name="Text Placeholder 6"/>
          <p:cNvSpPr>
            <a:spLocks noGrp="1"/>
          </p:cNvSpPr>
          <p:nvPr>
            <p:ph type="body" sz="quarter" idx="21" hasCustomPrompt="1"/>
          </p:nvPr>
        </p:nvSpPr>
        <p:spPr>
          <a:xfrm>
            <a:off x="3102946" y="5257800"/>
            <a:ext cx="1554480" cy="1280160"/>
          </a:xfrm>
        </p:spPr>
        <p:txBody>
          <a:bodyPr lIns="0" tIns="0" rIns="0" bIns="0" anchor="t" anchorCtr="0">
            <a:noAutofit/>
          </a:bodyPr>
          <a:lstStyle>
            <a:lvl1pPr marL="171450" indent="-171450">
              <a:spcBef>
                <a:spcPts val="0"/>
              </a:spcBef>
              <a:buClr>
                <a:schemeClr val="accent4"/>
              </a:buClr>
              <a:buFont typeface="Arial" panose="020B0604020202020204" pitchFamily="34" charset="0"/>
              <a:buChar char="–"/>
              <a:defRPr sz="1600" b="0">
                <a:solidFill>
                  <a:schemeClr val="accent3"/>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Text</a:t>
            </a:r>
            <a:endParaRPr lang="en-US" dirty="0"/>
          </a:p>
        </p:txBody>
      </p:sp>
    </p:spTree>
    <p:extLst>
      <p:ext uri="{BB962C8B-B14F-4D97-AF65-F5344CB8AC3E}">
        <p14:creationId xmlns:p14="http://schemas.microsoft.com/office/powerpoint/2010/main" val="1476650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orld Class">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2743200" y="1524950"/>
            <a:ext cx="6217920" cy="5128866"/>
          </a:xfrm>
          <a:prstGeom prst="rect">
            <a:avLst/>
          </a:prstGeom>
        </p:spPr>
      </p:pic>
      <p:sp>
        <p:nvSpPr>
          <p:cNvPr id="4" name="Rectangle 3"/>
          <p:cNvSpPr/>
          <p:nvPr userDrawn="1"/>
        </p:nvSpPr>
        <p:spPr>
          <a:xfrm>
            <a:off x="0" y="0"/>
            <a:ext cx="2743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p:cNvGrpSpPr/>
          <p:nvPr userDrawn="1"/>
        </p:nvGrpSpPr>
        <p:grpSpPr>
          <a:xfrm>
            <a:off x="360699" y="840321"/>
            <a:ext cx="506711" cy="172508"/>
            <a:chOff x="360699" y="268817"/>
            <a:chExt cx="506711" cy="172508"/>
          </a:xfrm>
          <a:solidFill>
            <a:schemeClr val="bg1"/>
          </a:solidFill>
        </p:grpSpPr>
        <p:sp>
          <p:nvSpPr>
            <p:cNvPr id="6" name="Rectangle 5"/>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7" name="Rectangle 6"/>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grpSp>
      <p:sp>
        <p:nvSpPr>
          <p:cNvPr id="17" name="Text Placeholder 6"/>
          <p:cNvSpPr>
            <a:spLocks noGrp="1"/>
          </p:cNvSpPr>
          <p:nvPr>
            <p:ph type="body" sz="quarter" idx="12" hasCustomPrompt="1"/>
          </p:nvPr>
        </p:nvSpPr>
        <p:spPr>
          <a:xfrm>
            <a:off x="342900" y="1166070"/>
            <a:ext cx="2103120" cy="4114800"/>
          </a:xfrm>
        </p:spPr>
        <p:txBody>
          <a:bodyPr lIns="0" tIns="0" rIns="0" bIns="0" anchor="t" anchorCtr="0">
            <a:noAutofit/>
          </a:bodyPr>
          <a:lstStyle>
            <a:lvl1pPr marL="0" indent="0">
              <a:lnSpc>
                <a:spcPts val="2600"/>
              </a:lnSpc>
              <a:spcBef>
                <a:spcPts val="600"/>
              </a:spcBef>
              <a:buNone/>
              <a:defRPr sz="2400" b="1"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Heading</a:t>
            </a:r>
            <a:endParaRPr lang="en-US" dirty="0"/>
          </a:p>
        </p:txBody>
      </p:sp>
      <p:sp>
        <p:nvSpPr>
          <p:cNvPr id="10" name="TextBox 9"/>
          <p:cNvSpPr txBox="1"/>
          <p:nvPr userDrawn="1"/>
        </p:nvSpPr>
        <p:spPr>
          <a:xfrm>
            <a:off x="7900897" y="6626363"/>
            <a:ext cx="822960" cy="123111"/>
          </a:xfrm>
          <a:prstGeom prst="rect">
            <a:avLst/>
          </a:prstGeom>
          <a:noFill/>
        </p:spPr>
        <p:txBody>
          <a:bodyPr wrap="square" lIns="0" tIns="0" rIns="0" bIns="0" rtlCol="0" anchor="ctr" anchorCtr="0">
            <a:spAutoFit/>
          </a:bodyPr>
          <a:lstStyle/>
          <a:p>
            <a:pPr defTabSz="457200"/>
            <a:r>
              <a:rPr lang="en-US" sz="800" kern="0" spc="-30" dirty="0">
                <a:solidFill>
                  <a:schemeClr val="tx1"/>
                </a:solidFill>
                <a:cs typeface="Arial"/>
              </a:rPr>
              <a:t>© IBM Corporation </a:t>
            </a:r>
          </a:p>
        </p:txBody>
      </p:sp>
      <p:sp>
        <p:nvSpPr>
          <p:cNvPr id="11" name="TextBox 10"/>
          <p:cNvSpPr txBox="1"/>
          <p:nvPr userDrawn="1"/>
        </p:nvSpPr>
        <p:spPr>
          <a:xfrm>
            <a:off x="8732722" y="6626363"/>
            <a:ext cx="331908" cy="123111"/>
          </a:xfrm>
          <a:prstGeom prst="rect">
            <a:avLst/>
          </a:prstGeom>
          <a:noFill/>
        </p:spPr>
        <p:txBody>
          <a:bodyPr wrap="square" lIns="0" tIns="0" rIns="0" bIns="0" rtlCol="0" anchor="ctr" anchorCtr="0">
            <a:spAutoFit/>
          </a:bodyPr>
          <a:lstStyle/>
          <a:p>
            <a:pPr algn="l" defTabSz="457200"/>
            <a:fld id="{9B56CEAA-430B-E444-BEC6-7F9CF6806FD6}" type="slidenum">
              <a:rPr lang="en-US" sz="800" kern="0" spc="-30">
                <a:solidFill>
                  <a:schemeClr val="tx1"/>
                </a:solidFill>
                <a:cs typeface="Arial"/>
              </a:rPr>
              <a:pPr algn="l" defTabSz="457200"/>
              <a:t>‹#›</a:t>
            </a:fld>
            <a:endParaRPr lang="en-US" sz="800" kern="0" spc="-30" dirty="0">
              <a:solidFill>
                <a:schemeClr val="tx1"/>
              </a:solidFill>
              <a:cs typeface="Arial"/>
            </a:endParaRPr>
          </a:p>
        </p:txBody>
      </p:sp>
      <p:pic>
        <p:nvPicPr>
          <p:cNvPr id="5" name="Picture 4" descr="cloud_only copy.png"/>
          <p:cNvPicPr>
            <a:picLocks noChangeAspect="1"/>
          </p:cNvPicPr>
          <p:nvPr userDrawn="1"/>
        </p:nvPicPr>
        <p:blipFill rotWithShape="1">
          <a:blip r:embed="rId3" cstate="print">
            <a:alphaModFix/>
            <a:extLst>
              <a:ext uri="{28A0092B-C50C-407E-A947-70E740481C1C}">
                <a14:useLocalDpi xmlns:a14="http://schemas.microsoft.com/office/drawing/2010/main" val="0"/>
              </a:ext>
            </a:extLst>
          </a:blip>
          <a:srcRect l="-2" r="-749"/>
          <a:stretch/>
        </p:blipFill>
        <p:spPr>
          <a:xfrm>
            <a:off x="236896" y="6205574"/>
            <a:ext cx="597936" cy="448242"/>
          </a:xfrm>
          <a:prstGeom prst="rect">
            <a:avLst/>
          </a:prstGeom>
        </p:spPr>
      </p:pic>
      <p:sp>
        <p:nvSpPr>
          <p:cNvPr id="18" name="Text Placeholder 6"/>
          <p:cNvSpPr>
            <a:spLocks noGrp="1"/>
          </p:cNvSpPr>
          <p:nvPr>
            <p:ph type="body" sz="quarter" idx="15" hasCustomPrompt="1"/>
          </p:nvPr>
        </p:nvSpPr>
        <p:spPr>
          <a:xfrm>
            <a:off x="3103899" y="839788"/>
            <a:ext cx="1737360" cy="1554480"/>
          </a:xfrm>
        </p:spPr>
        <p:txBody>
          <a:bodyPr lIns="0" tIns="0" rIns="0" bIns="0" anchor="t" anchorCtr="0">
            <a:noAutofit/>
          </a:bodyPr>
          <a:lstStyle>
            <a:lvl1pPr marL="0" indent="0">
              <a:spcBef>
                <a:spcPts val="600"/>
              </a:spcBef>
              <a:buNone/>
              <a:defRPr sz="2000" b="1" baseline="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Heading</a:t>
            </a:r>
            <a:endParaRPr lang="en-US" dirty="0"/>
          </a:p>
        </p:txBody>
      </p:sp>
      <p:sp>
        <p:nvSpPr>
          <p:cNvPr id="13" name="Text Placeholder 6"/>
          <p:cNvSpPr>
            <a:spLocks noGrp="1"/>
          </p:cNvSpPr>
          <p:nvPr>
            <p:ph type="body" sz="quarter" idx="17" hasCustomPrompt="1"/>
          </p:nvPr>
        </p:nvSpPr>
        <p:spPr>
          <a:xfrm>
            <a:off x="4937760" y="5897880"/>
            <a:ext cx="4206240" cy="640080"/>
          </a:xfrm>
        </p:spPr>
        <p:txBody>
          <a:bodyPr lIns="0" tIns="0" rIns="0" bIns="0" anchor="t" anchorCtr="0">
            <a:noAutofit/>
          </a:bodyPr>
          <a:lstStyle>
            <a:lvl1pPr marL="0" indent="0">
              <a:spcBef>
                <a:spcPts val="0"/>
              </a:spcBef>
              <a:buClr>
                <a:schemeClr val="accent2"/>
              </a:buClr>
              <a:buFont typeface="Arial" panose="020B0604020202020204" pitchFamily="34" charset="0"/>
              <a:buNone/>
              <a:defRPr sz="1600" b="1">
                <a:solidFill>
                  <a:schemeClr val="accent3"/>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Text</a:t>
            </a:r>
            <a:endParaRPr lang="en-US" dirty="0"/>
          </a:p>
        </p:txBody>
      </p:sp>
      <p:sp>
        <p:nvSpPr>
          <p:cNvPr id="8" name="Text Placeholder 7"/>
          <p:cNvSpPr>
            <a:spLocks noGrp="1"/>
          </p:cNvSpPr>
          <p:nvPr>
            <p:ph type="body" sz="quarter" idx="18"/>
          </p:nvPr>
        </p:nvSpPr>
        <p:spPr>
          <a:xfrm>
            <a:off x="4937760" y="839788"/>
            <a:ext cx="4206240" cy="1828800"/>
          </a:xfrm>
        </p:spPr>
        <p:txBody>
          <a:bodyPr lIns="0" tIns="0" rIns="0" bIns="0">
            <a:noAutofit/>
          </a:bodyPr>
          <a:lstStyle>
            <a:lvl1pPr marL="228600" indent="-228600">
              <a:spcBef>
                <a:spcPts val="300"/>
              </a:spcBef>
              <a:buFont typeface="Arial" panose="020B0604020202020204" pitchFamily="34" charset="0"/>
              <a:buChar char="–"/>
              <a:defRPr sz="1800" b="0">
                <a:solidFill>
                  <a:schemeClr val="accent1"/>
                </a:solidFill>
              </a:defRPr>
            </a:lvl1pPr>
            <a:lvl2pPr marL="349250" indent="-120650">
              <a:spcBef>
                <a:spcPts val="300"/>
              </a:spcBef>
              <a:buFont typeface="Arial" panose="020B0604020202020204" pitchFamily="34" charset="0"/>
              <a:buChar char="-"/>
              <a:defRPr sz="1600">
                <a:solidFill>
                  <a:schemeClr val="accent1"/>
                </a:solidFill>
              </a:defRPr>
            </a:lvl2pPr>
            <a:lvl3pPr>
              <a:defRPr sz="1200">
                <a:solidFill>
                  <a:schemeClr val="accent1"/>
                </a:solidFill>
              </a:defRPr>
            </a:lvl3pPr>
            <a:lvl4pPr>
              <a:defRPr sz="1100">
                <a:solidFill>
                  <a:schemeClr val="accent1"/>
                </a:solidFill>
              </a:defRPr>
            </a:lvl4pPr>
            <a:lvl5pPr>
              <a:defRPr sz="1100">
                <a:solidFill>
                  <a:schemeClr val="accent1"/>
                </a:soli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541334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ybrid Cloud 9">
    <p:spTree>
      <p:nvGrpSpPr>
        <p:cNvPr id="1" name=""/>
        <p:cNvGrpSpPr/>
        <p:nvPr/>
      </p:nvGrpSpPr>
      <p:grpSpPr>
        <a:xfrm>
          <a:off x="0" y="0"/>
          <a:ext cx="0" cy="0"/>
          <a:chOff x="0" y="0"/>
          <a:chExt cx="0" cy="0"/>
        </a:xfrm>
      </p:grpSpPr>
      <p:sp>
        <p:nvSpPr>
          <p:cNvPr id="22" name="Rectangle 21"/>
          <p:cNvSpPr/>
          <p:nvPr userDrawn="1"/>
        </p:nvSpPr>
        <p:spPr>
          <a:xfrm>
            <a:off x="0" y="0"/>
            <a:ext cx="9144000"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p:cNvSpPr/>
          <p:nvPr userDrawn="1"/>
        </p:nvSpPr>
        <p:spPr>
          <a:xfrm flipV="1">
            <a:off x="5739916" y="0"/>
            <a:ext cx="3404084"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Rectangle 3"/>
          <p:cNvSpPr/>
          <p:nvPr userDrawn="1"/>
        </p:nvSpPr>
        <p:spPr>
          <a:xfrm>
            <a:off x="0" y="0"/>
            <a:ext cx="1280160" cy="6858000"/>
          </a:xfrm>
          <a:prstGeom prst="rect">
            <a:avLst/>
          </a:prstGeom>
          <a:solidFill>
            <a:srgbClr val="005C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2" name="Title 1"/>
          <p:cNvSpPr>
            <a:spLocks noGrp="1"/>
          </p:cNvSpPr>
          <p:nvPr>
            <p:ph type="title" hasCustomPrompt="1"/>
          </p:nvPr>
        </p:nvSpPr>
        <p:spPr>
          <a:xfrm>
            <a:off x="1899436" y="1423266"/>
            <a:ext cx="3840480" cy="492443"/>
          </a:xfrm>
        </p:spPr>
        <p:txBody>
          <a:bodyPr lIns="0" tIns="0" rIns="0" bIns="0" anchor="t" anchorCtr="0">
            <a:spAutoFit/>
          </a:bodyPr>
          <a:lstStyle>
            <a:lvl1pPr algn="l">
              <a:defRPr sz="3200">
                <a:solidFill>
                  <a:srgbClr val="FFFFFF"/>
                </a:solidFill>
              </a:defRPr>
            </a:lvl1pPr>
          </a:lstStyle>
          <a:p>
            <a:r>
              <a:rPr lang="en-US" dirty="0" smtClean="0"/>
              <a:t>Enter Title</a:t>
            </a:r>
            <a:endParaRPr lang="en-US" dirty="0"/>
          </a:p>
        </p:txBody>
      </p:sp>
      <p:grpSp>
        <p:nvGrpSpPr>
          <p:cNvPr id="13" name="Group 12"/>
          <p:cNvGrpSpPr/>
          <p:nvPr userDrawn="1"/>
        </p:nvGrpSpPr>
        <p:grpSpPr>
          <a:xfrm>
            <a:off x="1837810" y="1005840"/>
            <a:ext cx="506711" cy="172508"/>
            <a:chOff x="360699" y="268817"/>
            <a:chExt cx="506711" cy="172508"/>
          </a:xfrm>
          <a:solidFill>
            <a:schemeClr val="bg1"/>
          </a:solidFill>
        </p:grpSpPr>
        <p:sp>
          <p:nvSpPr>
            <p:cNvPr id="14" name="Rectangle 13"/>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15" name="Rectangle 14"/>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grpSp>
      <p:sp>
        <p:nvSpPr>
          <p:cNvPr id="19" name="TextBox 18"/>
          <p:cNvSpPr txBox="1"/>
          <p:nvPr userDrawn="1"/>
        </p:nvSpPr>
        <p:spPr>
          <a:xfrm>
            <a:off x="7894617" y="6626363"/>
            <a:ext cx="822960" cy="123111"/>
          </a:xfrm>
          <a:prstGeom prst="rect">
            <a:avLst/>
          </a:prstGeom>
          <a:noFill/>
        </p:spPr>
        <p:txBody>
          <a:bodyPr wrap="square" lIns="0" tIns="0" rIns="0" bIns="0" rtlCol="0" anchor="ctr" anchorCtr="0">
            <a:spAutoFit/>
          </a:bodyPr>
          <a:lstStyle/>
          <a:p>
            <a:pPr defTabSz="457200"/>
            <a:r>
              <a:rPr lang="en-US" sz="800" kern="0" spc="-30" dirty="0">
                <a:solidFill>
                  <a:schemeClr val="bg1"/>
                </a:solidFill>
                <a:cs typeface="Arial"/>
              </a:rPr>
              <a:t>© IBM Corporation </a:t>
            </a:r>
          </a:p>
        </p:txBody>
      </p:sp>
      <p:sp>
        <p:nvSpPr>
          <p:cNvPr id="20" name="TextBox 19"/>
          <p:cNvSpPr txBox="1"/>
          <p:nvPr userDrawn="1"/>
        </p:nvSpPr>
        <p:spPr>
          <a:xfrm>
            <a:off x="8726442" y="6626363"/>
            <a:ext cx="331908" cy="123111"/>
          </a:xfrm>
          <a:prstGeom prst="rect">
            <a:avLst/>
          </a:prstGeom>
          <a:noFill/>
        </p:spPr>
        <p:txBody>
          <a:bodyPr wrap="square" lIns="0" tIns="0" rIns="0" bIns="0" rtlCol="0" anchor="ctr" anchorCtr="0">
            <a:spAutoFit/>
          </a:bodyPr>
          <a:lstStyle/>
          <a:p>
            <a:pPr algn="l" defTabSz="457200"/>
            <a:fld id="{9B56CEAA-430B-E444-BEC6-7F9CF6806FD6}" type="slidenum">
              <a:rPr lang="en-US" sz="800" kern="0" spc="-30">
                <a:solidFill>
                  <a:schemeClr val="bg1"/>
                </a:solidFill>
                <a:cs typeface="Arial"/>
              </a:rPr>
              <a:pPr algn="l" defTabSz="457200"/>
              <a:t>‹#›</a:t>
            </a:fld>
            <a:endParaRPr lang="en-US" sz="800" kern="0" spc="-30" dirty="0">
              <a:solidFill>
                <a:schemeClr val="bg1"/>
              </a:solidFill>
              <a:cs typeface="Arial"/>
            </a:endParaRPr>
          </a:p>
        </p:txBody>
      </p:sp>
      <p:pic>
        <p:nvPicPr>
          <p:cNvPr id="21" name="Picture 20"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l="-2" r="-749"/>
          <a:stretch/>
        </p:blipFill>
        <p:spPr>
          <a:xfrm>
            <a:off x="236896" y="6205574"/>
            <a:ext cx="597936" cy="448242"/>
          </a:xfrm>
          <a:prstGeom prst="rect">
            <a:avLst/>
          </a:prstGeom>
        </p:spPr>
      </p:pic>
    </p:spTree>
    <p:extLst>
      <p:ext uri="{BB962C8B-B14F-4D97-AF65-F5344CB8AC3E}">
        <p14:creationId xmlns:p14="http://schemas.microsoft.com/office/powerpoint/2010/main" val="1356924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BM Cloud 1">
    <p:spTree>
      <p:nvGrpSpPr>
        <p:cNvPr id="1" name=""/>
        <p:cNvGrpSpPr/>
        <p:nvPr/>
      </p:nvGrpSpPr>
      <p:grpSpPr>
        <a:xfrm>
          <a:off x="0" y="0"/>
          <a:ext cx="0" cy="0"/>
          <a:chOff x="0" y="0"/>
          <a:chExt cx="0" cy="0"/>
        </a:xfrm>
      </p:grpSpPr>
      <p:sp>
        <p:nvSpPr>
          <p:cNvPr id="4" name="Rectangle 3"/>
          <p:cNvSpPr/>
          <p:nvPr userDrawn="1"/>
        </p:nvSpPr>
        <p:spPr>
          <a:xfrm>
            <a:off x="0" y="0"/>
            <a:ext cx="2743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p:cNvGrpSpPr/>
          <p:nvPr userDrawn="1"/>
        </p:nvGrpSpPr>
        <p:grpSpPr>
          <a:xfrm>
            <a:off x="360699" y="840321"/>
            <a:ext cx="506711" cy="172508"/>
            <a:chOff x="360699" y="268817"/>
            <a:chExt cx="506711" cy="172508"/>
          </a:xfrm>
          <a:solidFill>
            <a:schemeClr val="bg1"/>
          </a:solidFill>
        </p:grpSpPr>
        <p:sp>
          <p:nvSpPr>
            <p:cNvPr id="6" name="Rectangle 5"/>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7" name="Rectangle 6"/>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grpSp>
      <p:sp>
        <p:nvSpPr>
          <p:cNvPr id="17" name="Text Placeholder 6"/>
          <p:cNvSpPr>
            <a:spLocks noGrp="1"/>
          </p:cNvSpPr>
          <p:nvPr>
            <p:ph type="body" sz="quarter" idx="12" hasCustomPrompt="1"/>
          </p:nvPr>
        </p:nvSpPr>
        <p:spPr>
          <a:xfrm>
            <a:off x="342900" y="1166070"/>
            <a:ext cx="2103120" cy="4114800"/>
          </a:xfrm>
        </p:spPr>
        <p:txBody>
          <a:bodyPr lIns="0" tIns="0" rIns="0" bIns="0" anchor="t" anchorCtr="0">
            <a:noAutofit/>
          </a:bodyPr>
          <a:lstStyle>
            <a:lvl1pPr marL="0" indent="0">
              <a:lnSpc>
                <a:spcPts val="2600"/>
              </a:lnSpc>
              <a:spcBef>
                <a:spcPts val="600"/>
              </a:spcBef>
              <a:buNone/>
              <a:defRPr sz="2400" b="1"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Heading</a:t>
            </a:r>
            <a:endParaRPr lang="en-US" dirty="0"/>
          </a:p>
        </p:txBody>
      </p:sp>
      <p:sp>
        <p:nvSpPr>
          <p:cNvPr id="10" name="TextBox 9"/>
          <p:cNvSpPr txBox="1"/>
          <p:nvPr userDrawn="1"/>
        </p:nvSpPr>
        <p:spPr>
          <a:xfrm>
            <a:off x="7900897" y="6626363"/>
            <a:ext cx="822960" cy="123111"/>
          </a:xfrm>
          <a:prstGeom prst="rect">
            <a:avLst/>
          </a:prstGeom>
          <a:noFill/>
        </p:spPr>
        <p:txBody>
          <a:bodyPr wrap="square" lIns="0" tIns="0" rIns="0" bIns="0" rtlCol="0" anchor="ctr" anchorCtr="0">
            <a:spAutoFit/>
          </a:bodyPr>
          <a:lstStyle/>
          <a:p>
            <a:pPr defTabSz="457200"/>
            <a:r>
              <a:rPr lang="en-US" sz="800" kern="0" spc="-30" dirty="0">
                <a:solidFill>
                  <a:schemeClr val="tx1"/>
                </a:solidFill>
                <a:cs typeface="Arial"/>
              </a:rPr>
              <a:t>© IBM Corporation </a:t>
            </a:r>
          </a:p>
        </p:txBody>
      </p:sp>
      <p:sp>
        <p:nvSpPr>
          <p:cNvPr id="11" name="TextBox 10"/>
          <p:cNvSpPr txBox="1"/>
          <p:nvPr userDrawn="1"/>
        </p:nvSpPr>
        <p:spPr>
          <a:xfrm>
            <a:off x="8732722" y="6626363"/>
            <a:ext cx="331908" cy="123111"/>
          </a:xfrm>
          <a:prstGeom prst="rect">
            <a:avLst/>
          </a:prstGeom>
          <a:noFill/>
        </p:spPr>
        <p:txBody>
          <a:bodyPr wrap="square" lIns="0" tIns="0" rIns="0" bIns="0" rtlCol="0" anchor="ctr" anchorCtr="0">
            <a:spAutoFit/>
          </a:bodyPr>
          <a:lstStyle/>
          <a:p>
            <a:pPr algn="l" defTabSz="457200"/>
            <a:fld id="{9B56CEAA-430B-E444-BEC6-7F9CF6806FD6}" type="slidenum">
              <a:rPr lang="en-US" sz="800" kern="0" spc="-30">
                <a:solidFill>
                  <a:schemeClr val="tx1"/>
                </a:solidFill>
                <a:cs typeface="Arial"/>
              </a:rPr>
              <a:pPr algn="l" defTabSz="457200"/>
              <a:t>‹#›</a:t>
            </a:fld>
            <a:endParaRPr lang="en-US" sz="800" kern="0" spc="-30" dirty="0">
              <a:solidFill>
                <a:schemeClr val="tx1"/>
              </a:solidFill>
              <a:cs typeface="Arial"/>
            </a:endParaRPr>
          </a:p>
        </p:txBody>
      </p:sp>
      <p:pic>
        <p:nvPicPr>
          <p:cNvPr id="5" name="Picture 4"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l="-2" r="-749"/>
          <a:stretch/>
        </p:blipFill>
        <p:spPr>
          <a:xfrm>
            <a:off x="236896" y="6205574"/>
            <a:ext cx="597936" cy="448242"/>
          </a:xfrm>
          <a:prstGeom prst="rect">
            <a:avLst/>
          </a:prstGeom>
        </p:spPr>
      </p:pic>
      <p:sp>
        <p:nvSpPr>
          <p:cNvPr id="18" name="Text Placeholder 6"/>
          <p:cNvSpPr>
            <a:spLocks noGrp="1"/>
          </p:cNvSpPr>
          <p:nvPr>
            <p:ph type="body" sz="quarter" idx="15" hasCustomPrompt="1"/>
          </p:nvPr>
        </p:nvSpPr>
        <p:spPr>
          <a:xfrm>
            <a:off x="3103899" y="840321"/>
            <a:ext cx="5486400" cy="640080"/>
          </a:xfrm>
        </p:spPr>
        <p:txBody>
          <a:bodyPr lIns="0" tIns="0" rIns="0" bIns="0" anchor="t" anchorCtr="0">
            <a:noAutofit/>
          </a:bodyPr>
          <a:lstStyle>
            <a:lvl1pPr marL="0" indent="0">
              <a:spcBef>
                <a:spcPts val="600"/>
              </a:spcBef>
              <a:buNone/>
              <a:defRPr sz="2000" b="1" baseline="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Heading</a:t>
            </a:r>
            <a:endParaRPr lang="en-US" dirty="0"/>
          </a:p>
        </p:txBody>
      </p:sp>
      <p:sp>
        <p:nvSpPr>
          <p:cNvPr id="19" name="Text Placeholder 6"/>
          <p:cNvSpPr>
            <a:spLocks noGrp="1"/>
          </p:cNvSpPr>
          <p:nvPr>
            <p:ph type="body" sz="quarter" idx="16" hasCustomPrompt="1"/>
          </p:nvPr>
        </p:nvSpPr>
        <p:spPr>
          <a:xfrm>
            <a:off x="3103899" y="1600200"/>
            <a:ext cx="5486400" cy="1554480"/>
          </a:xfrm>
        </p:spPr>
        <p:txBody>
          <a:bodyPr lIns="0" tIns="0" rIns="0" bIns="0" anchor="t" anchorCtr="0">
            <a:noAutofit/>
          </a:bodyPr>
          <a:lstStyle>
            <a:lvl1pPr marL="0" indent="0">
              <a:spcBef>
                <a:spcPts val="300"/>
              </a:spcBef>
              <a:buClr>
                <a:schemeClr val="accent1"/>
              </a:buClr>
              <a:buFont typeface="Arial" panose="020B0604020202020204" pitchFamily="34" charset="0"/>
              <a:buNone/>
              <a:defRPr sz="1800" b="0">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Text</a:t>
            </a:r>
            <a:endParaRPr lang="en-US" dirty="0"/>
          </a:p>
        </p:txBody>
      </p:sp>
      <p:sp>
        <p:nvSpPr>
          <p:cNvPr id="13" name="Text Placeholder 6"/>
          <p:cNvSpPr>
            <a:spLocks noGrp="1"/>
          </p:cNvSpPr>
          <p:nvPr>
            <p:ph type="body" sz="quarter" idx="17" hasCustomPrompt="1"/>
          </p:nvPr>
        </p:nvSpPr>
        <p:spPr>
          <a:xfrm>
            <a:off x="3103899" y="5420420"/>
            <a:ext cx="2377440" cy="640080"/>
          </a:xfrm>
        </p:spPr>
        <p:txBody>
          <a:bodyPr lIns="0" tIns="0" rIns="0" bIns="0" anchor="t" anchorCtr="0">
            <a:noAutofit/>
          </a:bodyPr>
          <a:lstStyle>
            <a:lvl1pPr marL="0" indent="0">
              <a:spcBef>
                <a:spcPts val="300"/>
              </a:spcBef>
              <a:buClr>
                <a:schemeClr val="accent2"/>
              </a:buClr>
              <a:buFont typeface="Arial" panose="020B0604020202020204" pitchFamily="34" charset="0"/>
              <a:buNone/>
              <a:defRPr sz="1800" b="1">
                <a:solidFill>
                  <a:schemeClr val="accent3"/>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Text</a:t>
            </a:r>
            <a:endParaRPr lang="en-US" dirty="0"/>
          </a:p>
        </p:txBody>
      </p:sp>
    </p:spTree>
    <p:extLst>
      <p:ext uri="{BB962C8B-B14F-4D97-AF65-F5344CB8AC3E}">
        <p14:creationId xmlns:p14="http://schemas.microsoft.com/office/powerpoint/2010/main" val="1403753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ey Takeaways">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5" name="Picture 4" descr="cloud_only copy.png"/>
          <p:cNvPicPr>
            <a:picLocks noChangeAspect="1"/>
          </p:cNvPicPr>
          <p:nvPr userDrawn="1"/>
        </p:nvPicPr>
        <p:blipFill rotWithShape="1">
          <a:blip r:embed="rId3" cstate="print">
            <a:alphaModFix/>
            <a:extLst>
              <a:ext uri="{28A0092B-C50C-407E-A947-70E740481C1C}">
                <a14:useLocalDpi xmlns:a14="http://schemas.microsoft.com/office/drawing/2010/main" val="0"/>
              </a:ext>
            </a:extLst>
          </a:blip>
          <a:srcRect l="-2" r="-749"/>
          <a:stretch/>
        </p:blipFill>
        <p:spPr>
          <a:xfrm>
            <a:off x="236896" y="6205574"/>
            <a:ext cx="597936" cy="448242"/>
          </a:xfrm>
          <a:prstGeom prst="rect">
            <a:avLst/>
          </a:prstGeom>
        </p:spPr>
      </p:pic>
      <p:grpSp>
        <p:nvGrpSpPr>
          <p:cNvPr id="3" name="Group 2"/>
          <p:cNvGrpSpPr/>
          <p:nvPr userDrawn="1"/>
        </p:nvGrpSpPr>
        <p:grpSpPr>
          <a:xfrm>
            <a:off x="360699" y="268817"/>
            <a:ext cx="506711" cy="172508"/>
            <a:chOff x="360699" y="268817"/>
            <a:chExt cx="506711" cy="172508"/>
          </a:xfrm>
          <a:solidFill>
            <a:schemeClr val="tx2"/>
          </a:solidFill>
        </p:grpSpPr>
        <p:sp>
          <p:nvSpPr>
            <p:cNvPr id="6" name="Rectangle 5"/>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7" name="Rectangle 6"/>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grpSp>
      <p:sp>
        <p:nvSpPr>
          <p:cNvPr id="10" name="TextBox 9"/>
          <p:cNvSpPr txBox="1"/>
          <p:nvPr userDrawn="1"/>
        </p:nvSpPr>
        <p:spPr>
          <a:xfrm>
            <a:off x="7894617" y="6626363"/>
            <a:ext cx="822960" cy="123111"/>
          </a:xfrm>
          <a:prstGeom prst="rect">
            <a:avLst/>
          </a:prstGeom>
          <a:noFill/>
        </p:spPr>
        <p:txBody>
          <a:bodyPr wrap="square" lIns="0" tIns="0" rIns="0" bIns="0" rtlCol="0" anchor="ctr" anchorCtr="0">
            <a:spAutoFit/>
          </a:bodyPr>
          <a:lstStyle/>
          <a:p>
            <a:pPr defTabSz="457200"/>
            <a:r>
              <a:rPr lang="en-US" sz="800" kern="0" spc="-30" dirty="0">
                <a:solidFill>
                  <a:schemeClr val="bg1"/>
                </a:solidFill>
                <a:cs typeface="Arial"/>
              </a:rPr>
              <a:t>© IBM Corporation </a:t>
            </a:r>
          </a:p>
        </p:txBody>
      </p:sp>
      <p:sp>
        <p:nvSpPr>
          <p:cNvPr id="11" name="TextBox 10"/>
          <p:cNvSpPr txBox="1"/>
          <p:nvPr userDrawn="1"/>
        </p:nvSpPr>
        <p:spPr>
          <a:xfrm>
            <a:off x="8726442" y="6626363"/>
            <a:ext cx="331908" cy="123111"/>
          </a:xfrm>
          <a:prstGeom prst="rect">
            <a:avLst/>
          </a:prstGeom>
          <a:noFill/>
        </p:spPr>
        <p:txBody>
          <a:bodyPr wrap="square" lIns="0" tIns="0" rIns="0" bIns="0" rtlCol="0" anchor="ctr" anchorCtr="0">
            <a:spAutoFit/>
          </a:bodyPr>
          <a:lstStyle/>
          <a:p>
            <a:pPr algn="l" defTabSz="457200"/>
            <a:fld id="{9B56CEAA-430B-E444-BEC6-7F9CF6806FD6}" type="slidenum">
              <a:rPr lang="en-US" sz="800" kern="0" spc="-30">
                <a:solidFill>
                  <a:schemeClr val="bg1"/>
                </a:solidFill>
                <a:cs typeface="Arial"/>
              </a:rPr>
              <a:pPr algn="l" defTabSz="457200"/>
              <a:t>‹#›</a:t>
            </a:fld>
            <a:endParaRPr lang="en-US" sz="800" kern="0" spc="-30" dirty="0">
              <a:solidFill>
                <a:schemeClr val="bg1"/>
              </a:solidFill>
              <a:cs typeface="Arial"/>
            </a:endParaRPr>
          </a:p>
        </p:txBody>
      </p:sp>
      <p:sp>
        <p:nvSpPr>
          <p:cNvPr id="17" name="Text Placeholder 6"/>
          <p:cNvSpPr>
            <a:spLocks noGrp="1"/>
          </p:cNvSpPr>
          <p:nvPr>
            <p:ph type="body" sz="quarter" idx="12" hasCustomPrompt="1"/>
          </p:nvPr>
        </p:nvSpPr>
        <p:spPr>
          <a:xfrm>
            <a:off x="342900" y="594566"/>
            <a:ext cx="3474720" cy="1005840"/>
          </a:xfrm>
        </p:spPr>
        <p:txBody>
          <a:bodyPr lIns="0" tIns="0" rIns="0" bIns="0" anchor="t" anchorCtr="0">
            <a:noAutofit/>
          </a:bodyPr>
          <a:lstStyle>
            <a:lvl1pPr marL="0" indent="0">
              <a:lnSpc>
                <a:spcPts val="2600"/>
              </a:lnSpc>
              <a:spcBef>
                <a:spcPts val="600"/>
              </a:spcBef>
              <a:buNone/>
              <a:defRPr sz="2400" b="1" baseline="0">
                <a:solidFill>
                  <a:schemeClr val="tx2"/>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Heading</a:t>
            </a:r>
            <a:endParaRPr lang="en-US" dirty="0"/>
          </a:p>
        </p:txBody>
      </p:sp>
      <p:sp>
        <p:nvSpPr>
          <p:cNvPr id="22" name="Text Placeholder 6"/>
          <p:cNvSpPr>
            <a:spLocks noGrp="1"/>
          </p:cNvSpPr>
          <p:nvPr>
            <p:ph type="body" sz="quarter" idx="16" hasCustomPrompt="1"/>
          </p:nvPr>
        </p:nvSpPr>
        <p:spPr>
          <a:xfrm>
            <a:off x="342900" y="2177063"/>
            <a:ext cx="3474720" cy="3108960"/>
          </a:xfrm>
        </p:spPr>
        <p:txBody>
          <a:bodyPr lIns="0" tIns="0" rIns="0" bIns="0" anchor="t" anchorCtr="0">
            <a:noAutofit/>
          </a:bodyPr>
          <a:lstStyle>
            <a:lvl1pPr marL="171450" indent="-171450">
              <a:spcBef>
                <a:spcPts val="1800"/>
              </a:spcBef>
              <a:buClr>
                <a:schemeClr val="tx2"/>
              </a:buClr>
              <a:buFont typeface="Arial" panose="020B0604020202020204" pitchFamily="34" charset="0"/>
              <a:buChar char="–"/>
              <a:defRPr sz="2000" b="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Text</a:t>
            </a:r>
            <a:endParaRPr lang="en-US" dirty="0"/>
          </a:p>
        </p:txBody>
      </p:sp>
    </p:spTree>
    <p:extLst>
      <p:ext uri="{BB962C8B-B14F-4D97-AF65-F5344CB8AC3E}">
        <p14:creationId xmlns:p14="http://schemas.microsoft.com/office/powerpoint/2010/main" val="1972137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6" name="Text Placeholder 6"/>
          <p:cNvSpPr>
            <a:spLocks noGrp="1"/>
          </p:cNvSpPr>
          <p:nvPr>
            <p:ph type="body" sz="quarter" idx="16" hasCustomPrompt="1"/>
          </p:nvPr>
        </p:nvSpPr>
        <p:spPr>
          <a:xfrm>
            <a:off x="740527" y="1037270"/>
            <a:ext cx="6949440" cy="3566160"/>
          </a:xfrm>
        </p:spPr>
        <p:txBody>
          <a:bodyPr lIns="0" tIns="0" rIns="0" bIns="0" anchor="t" anchorCtr="0">
            <a:noAutofit/>
          </a:bodyPr>
          <a:lstStyle>
            <a:lvl1pPr marL="0" indent="0">
              <a:spcBef>
                <a:spcPts val="300"/>
              </a:spcBef>
              <a:buClr>
                <a:schemeClr val="accent1"/>
              </a:buClr>
              <a:buFont typeface="Arial" panose="020B0604020202020204" pitchFamily="34" charset="0"/>
              <a:buNone/>
              <a:defRPr sz="4800" b="0">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Text</a:t>
            </a:r>
            <a:endParaRPr lang="en-US" dirty="0"/>
          </a:p>
        </p:txBody>
      </p:sp>
    </p:spTree>
    <p:extLst>
      <p:ext uri="{BB962C8B-B14F-4D97-AF65-F5344CB8AC3E}">
        <p14:creationId xmlns:p14="http://schemas.microsoft.com/office/powerpoint/2010/main" val="79710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p Charts">
    <p:spTree>
      <p:nvGrpSpPr>
        <p:cNvPr id="1" name=""/>
        <p:cNvGrpSpPr/>
        <p:nvPr/>
      </p:nvGrpSpPr>
      <p:grpSpPr>
        <a:xfrm>
          <a:off x="0" y="0"/>
          <a:ext cx="0" cy="0"/>
          <a:chOff x="0" y="0"/>
          <a:chExt cx="0" cy="0"/>
        </a:xfrm>
      </p:grpSpPr>
      <p:sp>
        <p:nvSpPr>
          <p:cNvPr id="13" name="Rectangle 12"/>
          <p:cNvSpPr/>
          <p:nvPr userDrawn="1"/>
        </p:nvSpPr>
        <p:spPr>
          <a:xfrm>
            <a:off x="0" y="0"/>
            <a:ext cx="9144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Rectangle 3"/>
          <p:cNvSpPr/>
          <p:nvPr userDrawn="1"/>
        </p:nvSpPr>
        <p:spPr>
          <a:xfrm>
            <a:off x="5486400" y="0"/>
            <a:ext cx="3657600" cy="6858000"/>
          </a:xfrm>
          <a:prstGeom prst="rect">
            <a:avLst/>
          </a:prstGeom>
          <a:solidFill>
            <a:srgbClr val="00659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p:cNvGrpSpPr/>
          <p:nvPr userDrawn="1"/>
        </p:nvGrpSpPr>
        <p:grpSpPr>
          <a:xfrm>
            <a:off x="360699" y="2011680"/>
            <a:ext cx="506711" cy="172508"/>
            <a:chOff x="360699" y="268817"/>
            <a:chExt cx="506711" cy="172508"/>
          </a:xfrm>
          <a:solidFill>
            <a:schemeClr val="bg1"/>
          </a:solidFill>
        </p:grpSpPr>
        <p:sp>
          <p:nvSpPr>
            <p:cNvPr id="6" name="Rectangle 5"/>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7" name="Rectangle 6"/>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grpSp>
      <p:sp>
        <p:nvSpPr>
          <p:cNvPr id="17" name="Text Placeholder 6"/>
          <p:cNvSpPr>
            <a:spLocks noGrp="1"/>
          </p:cNvSpPr>
          <p:nvPr>
            <p:ph type="body" sz="quarter" idx="12" hasCustomPrompt="1"/>
          </p:nvPr>
        </p:nvSpPr>
        <p:spPr>
          <a:xfrm>
            <a:off x="342900" y="2377440"/>
            <a:ext cx="5143500" cy="333425"/>
          </a:xfrm>
        </p:spPr>
        <p:txBody>
          <a:bodyPr lIns="0" tIns="0" rIns="0" bIns="0" anchor="t" anchorCtr="0">
            <a:spAutoFit/>
          </a:bodyPr>
          <a:lstStyle>
            <a:lvl1pPr marL="0" indent="0">
              <a:lnSpc>
                <a:spcPts val="2600"/>
              </a:lnSpc>
              <a:spcBef>
                <a:spcPts val="600"/>
              </a:spcBef>
              <a:buNone/>
              <a:defRPr sz="2400" b="1"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Heading</a:t>
            </a:r>
            <a:endParaRPr lang="en-US" dirty="0"/>
          </a:p>
        </p:txBody>
      </p:sp>
      <p:sp>
        <p:nvSpPr>
          <p:cNvPr id="10" name="TextBox 9"/>
          <p:cNvSpPr txBox="1"/>
          <p:nvPr userDrawn="1"/>
        </p:nvSpPr>
        <p:spPr>
          <a:xfrm>
            <a:off x="7900897" y="6626363"/>
            <a:ext cx="822960" cy="123111"/>
          </a:xfrm>
          <a:prstGeom prst="rect">
            <a:avLst/>
          </a:prstGeom>
          <a:noFill/>
        </p:spPr>
        <p:txBody>
          <a:bodyPr wrap="square" lIns="0" tIns="0" rIns="0" bIns="0" rtlCol="0" anchor="ctr" anchorCtr="0">
            <a:spAutoFit/>
          </a:bodyPr>
          <a:lstStyle/>
          <a:p>
            <a:pPr defTabSz="457200"/>
            <a:r>
              <a:rPr lang="en-US" sz="800" kern="0" spc="-30" dirty="0">
                <a:solidFill>
                  <a:schemeClr val="bg1"/>
                </a:solidFill>
                <a:cs typeface="Arial"/>
              </a:rPr>
              <a:t>© IBM Corporation </a:t>
            </a:r>
          </a:p>
        </p:txBody>
      </p:sp>
      <p:sp>
        <p:nvSpPr>
          <p:cNvPr id="11" name="TextBox 10"/>
          <p:cNvSpPr txBox="1"/>
          <p:nvPr userDrawn="1"/>
        </p:nvSpPr>
        <p:spPr>
          <a:xfrm>
            <a:off x="8732722" y="6626363"/>
            <a:ext cx="331908" cy="123111"/>
          </a:xfrm>
          <a:prstGeom prst="rect">
            <a:avLst/>
          </a:prstGeom>
          <a:noFill/>
        </p:spPr>
        <p:txBody>
          <a:bodyPr wrap="square" lIns="0" tIns="0" rIns="0" bIns="0" rtlCol="0" anchor="ctr" anchorCtr="0">
            <a:spAutoFit/>
          </a:bodyPr>
          <a:lstStyle/>
          <a:p>
            <a:pPr algn="l" defTabSz="457200"/>
            <a:fld id="{9B56CEAA-430B-E444-BEC6-7F9CF6806FD6}" type="slidenum">
              <a:rPr lang="en-US" sz="800" kern="0" spc="-30">
                <a:solidFill>
                  <a:schemeClr val="bg1"/>
                </a:solidFill>
                <a:cs typeface="Arial"/>
              </a:rPr>
              <a:pPr algn="l" defTabSz="457200"/>
              <a:t>‹#›</a:t>
            </a:fld>
            <a:endParaRPr lang="en-US" sz="800" kern="0" spc="-30" dirty="0">
              <a:solidFill>
                <a:schemeClr val="bg1"/>
              </a:solidFill>
              <a:cs typeface="Arial"/>
            </a:endParaRPr>
          </a:p>
        </p:txBody>
      </p:sp>
      <p:pic>
        <p:nvPicPr>
          <p:cNvPr id="5" name="Picture 4"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l="-2" r="-749"/>
          <a:stretch/>
        </p:blipFill>
        <p:spPr>
          <a:xfrm>
            <a:off x="236896" y="6205574"/>
            <a:ext cx="597936" cy="448242"/>
          </a:xfrm>
          <a:prstGeom prst="rect">
            <a:avLst/>
          </a:prstGeom>
        </p:spPr>
      </p:pic>
    </p:spTree>
    <p:extLst>
      <p:ext uri="{BB962C8B-B14F-4D97-AF65-F5344CB8AC3E}">
        <p14:creationId xmlns:p14="http://schemas.microsoft.com/office/powerpoint/2010/main" val="2464018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lhaize Group">
    <p:bg>
      <p:bgPr>
        <a:blipFill dpi="0" rotWithShape="1">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5" name="Picture 4" descr="cloud_only copy.png"/>
          <p:cNvPicPr>
            <a:picLocks noChangeAspect="1"/>
          </p:cNvPicPr>
          <p:nvPr userDrawn="1"/>
        </p:nvPicPr>
        <p:blipFill rotWithShape="1">
          <a:blip r:embed="rId4" cstate="print">
            <a:alphaModFix/>
            <a:extLst>
              <a:ext uri="{28A0092B-C50C-407E-A947-70E740481C1C}">
                <a14:useLocalDpi xmlns:a14="http://schemas.microsoft.com/office/drawing/2010/main" val="0"/>
              </a:ext>
            </a:extLst>
          </a:blip>
          <a:srcRect l="-2" r="-749"/>
          <a:stretch/>
        </p:blipFill>
        <p:spPr>
          <a:xfrm>
            <a:off x="236896" y="6205574"/>
            <a:ext cx="597936" cy="448242"/>
          </a:xfrm>
          <a:prstGeom prst="rect">
            <a:avLst/>
          </a:prstGeom>
        </p:spPr>
      </p:pic>
      <p:grpSp>
        <p:nvGrpSpPr>
          <p:cNvPr id="3" name="Group 2"/>
          <p:cNvGrpSpPr/>
          <p:nvPr userDrawn="1"/>
        </p:nvGrpSpPr>
        <p:grpSpPr>
          <a:xfrm>
            <a:off x="360699" y="268817"/>
            <a:ext cx="506711" cy="172508"/>
            <a:chOff x="360699" y="268817"/>
            <a:chExt cx="506711" cy="172508"/>
          </a:xfrm>
        </p:grpSpPr>
        <p:sp>
          <p:nvSpPr>
            <p:cNvPr id="6" name="Rectangle 5"/>
            <p:cNvSpPr/>
            <p:nvPr userDrawn="1"/>
          </p:nvSpPr>
          <p:spPr>
            <a:xfrm>
              <a:off x="501650" y="268817"/>
              <a:ext cx="365760" cy="592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7" name="Rectangle 6"/>
            <p:cNvSpPr/>
            <p:nvPr userDrawn="1"/>
          </p:nvSpPr>
          <p:spPr>
            <a:xfrm>
              <a:off x="360699" y="382059"/>
              <a:ext cx="365760" cy="592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grpSp>
      <p:sp>
        <p:nvSpPr>
          <p:cNvPr id="10" name="TextBox 9"/>
          <p:cNvSpPr txBox="1"/>
          <p:nvPr userDrawn="1"/>
        </p:nvSpPr>
        <p:spPr>
          <a:xfrm>
            <a:off x="7894617" y="6626363"/>
            <a:ext cx="822960" cy="123111"/>
          </a:xfrm>
          <a:prstGeom prst="rect">
            <a:avLst/>
          </a:prstGeom>
          <a:noFill/>
        </p:spPr>
        <p:txBody>
          <a:bodyPr wrap="square" lIns="0" tIns="0" rIns="0" bIns="0" rtlCol="0" anchor="ctr" anchorCtr="0">
            <a:spAutoFit/>
          </a:bodyPr>
          <a:lstStyle/>
          <a:p>
            <a:pPr defTabSz="457200"/>
            <a:r>
              <a:rPr lang="en-US" sz="800" kern="0" spc="-30" dirty="0">
                <a:solidFill>
                  <a:schemeClr val="bg1"/>
                </a:solidFill>
                <a:cs typeface="Arial"/>
              </a:rPr>
              <a:t>© IBM Corporation </a:t>
            </a:r>
          </a:p>
        </p:txBody>
      </p:sp>
      <p:sp>
        <p:nvSpPr>
          <p:cNvPr id="11" name="TextBox 10"/>
          <p:cNvSpPr txBox="1"/>
          <p:nvPr userDrawn="1"/>
        </p:nvSpPr>
        <p:spPr>
          <a:xfrm>
            <a:off x="8726442" y="6626363"/>
            <a:ext cx="331908" cy="123111"/>
          </a:xfrm>
          <a:prstGeom prst="rect">
            <a:avLst/>
          </a:prstGeom>
          <a:noFill/>
        </p:spPr>
        <p:txBody>
          <a:bodyPr wrap="square" lIns="0" tIns="0" rIns="0" bIns="0" rtlCol="0" anchor="ctr" anchorCtr="0">
            <a:spAutoFit/>
          </a:bodyPr>
          <a:lstStyle/>
          <a:p>
            <a:pPr algn="l" defTabSz="457200"/>
            <a:fld id="{9B56CEAA-430B-E444-BEC6-7F9CF6806FD6}" type="slidenum">
              <a:rPr lang="en-US" sz="800" kern="0" spc="-30">
                <a:solidFill>
                  <a:schemeClr val="bg1"/>
                </a:solidFill>
                <a:cs typeface="Arial"/>
              </a:rPr>
              <a:pPr algn="l" defTabSz="457200"/>
              <a:t>‹#›</a:t>
            </a:fld>
            <a:endParaRPr lang="en-US" sz="800" kern="0" spc="-30" dirty="0">
              <a:solidFill>
                <a:schemeClr val="bg1"/>
              </a:solidFill>
              <a:cs typeface="Arial"/>
            </a:endParaRPr>
          </a:p>
        </p:txBody>
      </p:sp>
      <p:sp>
        <p:nvSpPr>
          <p:cNvPr id="17" name="Text Placeholder 6"/>
          <p:cNvSpPr>
            <a:spLocks noGrp="1"/>
          </p:cNvSpPr>
          <p:nvPr>
            <p:ph type="body" sz="quarter" idx="12" hasCustomPrompt="1"/>
          </p:nvPr>
        </p:nvSpPr>
        <p:spPr>
          <a:xfrm>
            <a:off x="342900" y="594566"/>
            <a:ext cx="7772400" cy="1005840"/>
          </a:xfrm>
        </p:spPr>
        <p:txBody>
          <a:bodyPr lIns="0" tIns="0" rIns="0" bIns="0" anchor="t" anchorCtr="0">
            <a:noAutofit/>
          </a:bodyPr>
          <a:lstStyle>
            <a:lvl1pPr marL="0" indent="0">
              <a:lnSpc>
                <a:spcPts val="2600"/>
              </a:lnSpc>
              <a:spcBef>
                <a:spcPts val="600"/>
              </a:spcBef>
              <a:buNone/>
              <a:defRPr sz="2400" b="1" baseline="0">
                <a:solidFill>
                  <a:schemeClr val="bg1"/>
                </a:solidFill>
                <a:latin typeface="+mj-lt"/>
                <a:cs typeface="Arial" panose="020B0604020202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Heading</a:t>
            </a:r>
            <a:endParaRPr lang="en-US" dirty="0"/>
          </a:p>
        </p:txBody>
      </p:sp>
      <p:sp>
        <p:nvSpPr>
          <p:cNvPr id="12" name="Text Placeholder 7"/>
          <p:cNvSpPr>
            <a:spLocks noGrp="1"/>
          </p:cNvSpPr>
          <p:nvPr>
            <p:ph type="body" sz="quarter" idx="18"/>
          </p:nvPr>
        </p:nvSpPr>
        <p:spPr>
          <a:xfrm>
            <a:off x="342900" y="2057400"/>
            <a:ext cx="3657600" cy="3108960"/>
          </a:xfrm>
        </p:spPr>
        <p:txBody>
          <a:bodyPr lIns="0" tIns="0" rIns="0" bIns="0">
            <a:noAutofit/>
          </a:bodyPr>
          <a:lstStyle>
            <a:lvl1pPr marL="0" indent="0">
              <a:spcBef>
                <a:spcPts val="600"/>
              </a:spcBef>
              <a:buNone/>
              <a:defRPr sz="2000" b="1">
                <a:solidFill>
                  <a:schemeClr val="bg1"/>
                </a:solidFill>
              </a:defRPr>
            </a:lvl1pPr>
            <a:lvl2pPr marL="174625" indent="-174625">
              <a:spcBef>
                <a:spcPts val="0"/>
              </a:spcBef>
              <a:defRPr sz="1800" b="0">
                <a:solidFill>
                  <a:schemeClr val="bg1"/>
                </a:solidFill>
              </a:defRPr>
            </a:lvl2pPr>
            <a:lvl3pPr>
              <a:defRPr sz="1200">
                <a:solidFill>
                  <a:schemeClr val="accent1"/>
                </a:solidFill>
              </a:defRPr>
            </a:lvl3pPr>
            <a:lvl4pPr>
              <a:defRPr sz="1100">
                <a:solidFill>
                  <a:schemeClr val="accent1"/>
                </a:solidFill>
              </a:defRPr>
            </a:lvl4pPr>
            <a:lvl5pPr>
              <a:defRPr sz="1100">
                <a:solidFill>
                  <a:schemeClr val="accent1"/>
                </a:soli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384658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arcelona">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5" name="Picture 4" descr="cloud_only copy.png"/>
          <p:cNvPicPr>
            <a:picLocks noChangeAspect="1"/>
          </p:cNvPicPr>
          <p:nvPr userDrawn="1"/>
        </p:nvPicPr>
        <p:blipFill rotWithShape="1">
          <a:blip r:embed="rId3" cstate="print">
            <a:alphaModFix/>
            <a:extLst>
              <a:ext uri="{28A0092B-C50C-407E-A947-70E740481C1C}">
                <a14:useLocalDpi xmlns:a14="http://schemas.microsoft.com/office/drawing/2010/main" val="0"/>
              </a:ext>
            </a:extLst>
          </a:blip>
          <a:srcRect l="-2" r="-749"/>
          <a:stretch/>
        </p:blipFill>
        <p:spPr>
          <a:xfrm>
            <a:off x="236896" y="6205574"/>
            <a:ext cx="597936" cy="448242"/>
          </a:xfrm>
          <a:prstGeom prst="rect">
            <a:avLst/>
          </a:prstGeom>
        </p:spPr>
      </p:pic>
      <p:grpSp>
        <p:nvGrpSpPr>
          <p:cNvPr id="3" name="Group 2"/>
          <p:cNvGrpSpPr/>
          <p:nvPr userDrawn="1"/>
        </p:nvGrpSpPr>
        <p:grpSpPr>
          <a:xfrm>
            <a:off x="360699" y="268817"/>
            <a:ext cx="506711" cy="172508"/>
            <a:chOff x="360699" y="268817"/>
            <a:chExt cx="506711" cy="172508"/>
          </a:xfrm>
          <a:solidFill>
            <a:schemeClr val="tx2"/>
          </a:solidFill>
        </p:grpSpPr>
        <p:sp>
          <p:nvSpPr>
            <p:cNvPr id="6" name="Rectangle 5"/>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7" name="Rectangle 6"/>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grpSp>
      <p:sp>
        <p:nvSpPr>
          <p:cNvPr id="10" name="TextBox 9"/>
          <p:cNvSpPr txBox="1"/>
          <p:nvPr userDrawn="1"/>
        </p:nvSpPr>
        <p:spPr>
          <a:xfrm>
            <a:off x="7894617" y="6626363"/>
            <a:ext cx="822960" cy="123111"/>
          </a:xfrm>
          <a:prstGeom prst="rect">
            <a:avLst/>
          </a:prstGeom>
          <a:noFill/>
        </p:spPr>
        <p:txBody>
          <a:bodyPr wrap="square" lIns="0" tIns="0" rIns="0" bIns="0" rtlCol="0" anchor="ctr" anchorCtr="0">
            <a:spAutoFit/>
          </a:bodyPr>
          <a:lstStyle/>
          <a:p>
            <a:pPr defTabSz="457200"/>
            <a:r>
              <a:rPr lang="en-US" sz="800" kern="0" spc="-30" dirty="0">
                <a:solidFill>
                  <a:schemeClr val="bg1"/>
                </a:solidFill>
                <a:cs typeface="Arial"/>
              </a:rPr>
              <a:t>© IBM Corporation </a:t>
            </a:r>
          </a:p>
        </p:txBody>
      </p:sp>
      <p:sp>
        <p:nvSpPr>
          <p:cNvPr id="11" name="TextBox 10"/>
          <p:cNvSpPr txBox="1"/>
          <p:nvPr userDrawn="1"/>
        </p:nvSpPr>
        <p:spPr>
          <a:xfrm>
            <a:off x="8726442" y="6626363"/>
            <a:ext cx="331908" cy="123111"/>
          </a:xfrm>
          <a:prstGeom prst="rect">
            <a:avLst/>
          </a:prstGeom>
          <a:noFill/>
        </p:spPr>
        <p:txBody>
          <a:bodyPr wrap="square" lIns="0" tIns="0" rIns="0" bIns="0" rtlCol="0" anchor="ctr" anchorCtr="0">
            <a:spAutoFit/>
          </a:bodyPr>
          <a:lstStyle/>
          <a:p>
            <a:pPr algn="l" defTabSz="457200"/>
            <a:fld id="{9B56CEAA-430B-E444-BEC6-7F9CF6806FD6}" type="slidenum">
              <a:rPr lang="en-US" sz="800" kern="0" spc="-30">
                <a:solidFill>
                  <a:schemeClr val="bg1"/>
                </a:solidFill>
                <a:cs typeface="Arial"/>
              </a:rPr>
              <a:pPr algn="l" defTabSz="457200"/>
              <a:t>‹#›</a:t>
            </a:fld>
            <a:endParaRPr lang="en-US" sz="800" kern="0" spc="-30" dirty="0">
              <a:solidFill>
                <a:schemeClr val="bg1"/>
              </a:solidFill>
              <a:cs typeface="Arial"/>
            </a:endParaRPr>
          </a:p>
        </p:txBody>
      </p:sp>
      <p:sp>
        <p:nvSpPr>
          <p:cNvPr id="17" name="Text Placeholder 6"/>
          <p:cNvSpPr>
            <a:spLocks noGrp="1"/>
          </p:cNvSpPr>
          <p:nvPr>
            <p:ph type="body" sz="quarter" idx="12" hasCustomPrompt="1"/>
          </p:nvPr>
        </p:nvSpPr>
        <p:spPr>
          <a:xfrm>
            <a:off x="342900" y="594566"/>
            <a:ext cx="7772400" cy="1005840"/>
          </a:xfrm>
        </p:spPr>
        <p:txBody>
          <a:bodyPr lIns="0" tIns="0" rIns="0" bIns="0" anchor="t" anchorCtr="0">
            <a:noAutofit/>
          </a:bodyPr>
          <a:lstStyle>
            <a:lvl1pPr marL="0" indent="0">
              <a:lnSpc>
                <a:spcPts val="2600"/>
              </a:lnSpc>
              <a:spcBef>
                <a:spcPts val="600"/>
              </a:spcBef>
              <a:buNone/>
              <a:defRPr sz="2400" b="1" baseline="0">
                <a:solidFill>
                  <a:schemeClr val="tx2"/>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Heading</a:t>
            </a:r>
            <a:endParaRPr lang="en-US" dirty="0"/>
          </a:p>
        </p:txBody>
      </p:sp>
      <p:sp>
        <p:nvSpPr>
          <p:cNvPr id="12" name="Text Placeholder 7"/>
          <p:cNvSpPr>
            <a:spLocks noGrp="1"/>
          </p:cNvSpPr>
          <p:nvPr>
            <p:ph type="body" sz="quarter" idx="18"/>
          </p:nvPr>
        </p:nvSpPr>
        <p:spPr>
          <a:xfrm>
            <a:off x="342900" y="2057400"/>
            <a:ext cx="3291840" cy="3108960"/>
          </a:xfrm>
        </p:spPr>
        <p:txBody>
          <a:bodyPr lIns="0" tIns="0" rIns="0" bIns="0">
            <a:noAutofit/>
          </a:bodyPr>
          <a:lstStyle>
            <a:lvl1pPr marL="0" indent="0">
              <a:spcBef>
                <a:spcPts val="600"/>
              </a:spcBef>
              <a:buNone/>
              <a:defRPr sz="2000" b="1">
                <a:solidFill>
                  <a:schemeClr val="tx2"/>
                </a:solidFill>
              </a:defRPr>
            </a:lvl1pPr>
            <a:lvl2pPr marL="174625" indent="-174625">
              <a:spcBef>
                <a:spcPts val="0"/>
              </a:spcBef>
              <a:defRPr sz="1800" b="0">
                <a:solidFill>
                  <a:schemeClr val="tx2"/>
                </a:solidFill>
              </a:defRPr>
            </a:lvl2pPr>
            <a:lvl3pPr>
              <a:defRPr sz="1200">
                <a:solidFill>
                  <a:schemeClr val="accent1"/>
                </a:solidFill>
              </a:defRPr>
            </a:lvl3pPr>
            <a:lvl4pPr>
              <a:defRPr sz="1100">
                <a:solidFill>
                  <a:schemeClr val="accent1"/>
                </a:solidFill>
              </a:defRPr>
            </a:lvl4pPr>
            <a:lvl5pPr>
              <a:defRPr sz="1100">
                <a:solidFill>
                  <a:schemeClr val="accent1"/>
                </a:soli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954437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tney Bowes">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5" name="Picture 4" descr="cloud_only copy.png"/>
          <p:cNvPicPr>
            <a:picLocks noChangeAspect="1"/>
          </p:cNvPicPr>
          <p:nvPr userDrawn="1"/>
        </p:nvPicPr>
        <p:blipFill rotWithShape="1">
          <a:blip r:embed="rId3" cstate="print">
            <a:alphaModFix/>
            <a:extLst>
              <a:ext uri="{28A0092B-C50C-407E-A947-70E740481C1C}">
                <a14:useLocalDpi xmlns:a14="http://schemas.microsoft.com/office/drawing/2010/main" val="0"/>
              </a:ext>
            </a:extLst>
          </a:blip>
          <a:srcRect l="-2" r="-749"/>
          <a:stretch/>
        </p:blipFill>
        <p:spPr>
          <a:xfrm>
            <a:off x="236896" y="6205574"/>
            <a:ext cx="597936" cy="448242"/>
          </a:xfrm>
          <a:prstGeom prst="rect">
            <a:avLst/>
          </a:prstGeom>
        </p:spPr>
      </p:pic>
      <p:grpSp>
        <p:nvGrpSpPr>
          <p:cNvPr id="3" name="Group 2"/>
          <p:cNvGrpSpPr/>
          <p:nvPr userDrawn="1"/>
        </p:nvGrpSpPr>
        <p:grpSpPr>
          <a:xfrm>
            <a:off x="360699" y="268817"/>
            <a:ext cx="506711" cy="172508"/>
            <a:chOff x="360699" y="268817"/>
            <a:chExt cx="506711" cy="172508"/>
          </a:xfrm>
          <a:solidFill>
            <a:schemeClr val="accent1"/>
          </a:solidFill>
        </p:grpSpPr>
        <p:sp>
          <p:nvSpPr>
            <p:cNvPr id="6" name="Rectangle 5"/>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7" name="Rectangle 6"/>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grpSp>
      <p:sp>
        <p:nvSpPr>
          <p:cNvPr id="10" name="TextBox 9"/>
          <p:cNvSpPr txBox="1"/>
          <p:nvPr userDrawn="1"/>
        </p:nvSpPr>
        <p:spPr>
          <a:xfrm>
            <a:off x="7894617" y="6626363"/>
            <a:ext cx="822960" cy="123111"/>
          </a:xfrm>
          <a:prstGeom prst="rect">
            <a:avLst/>
          </a:prstGeom>
          <a:noFill/>
        </p:spPr>
        <p:txBody>
          <a:bodyPr wrap="square" lIns="0" tIns="0" rIns="0" bIns="0" rtlCol="0" anchor="ctr" anchorCtr="0">
            <a:spAutoFit/>
          </a:bodyPr>
          <a:lstStyle/>
          <a:p>
            <a:pPr defTabSz="457200"/>
            <a:r>
              <a:rPr lang="en-US" sz="800" kern="0" spc="-30" dirty="0">
                <a:solidFill>
                  <a:schemeClr val="bg1"/>
                </a:solidFill>
                <a:cs typeface="Arial"/>
              </a:rPr>
              <a:t>© IBM Corporation </a:t>
            </a:r>
          </a:p>
        </p:txBody>
      </p:sp>
      <p:sp>
        <p:nvSpPr>
          <p:cNvPr id="11" name="TextBox 10"/>
          <p:cNvSpPr txBox="1"/>
          <p:nvPr userDrawn="1"/>
        </p:nvSpPr>
        <p:spPr>
          <a:xfrm>
            <a:off x="8726442" y="6626363"/>
            <a:ext cx="331908" cy="123111"/>
          </a:xfrm>
          <a:prstGeom prst="rect">
            <a:avLst/>
          </a:prstGeom>
          <a:noFill/>
        </p:spPr>
        <p:txBody>
          <a:bodyPr wrap="square" lIns="0" tIns="0" rIns="0" bIns="0" rtlCol="0" anchor="ctr" anchorCtr="0">
            <a:spAutoFit/>
          </a:bodyPr>
          <a:lstStyle/>
          <a:p>
            <a:pPr algn="l" defTabSz="457200"/>
            <a:fld id="{9B56CEAA-430B-E444-BEC6-7F9CF6806FD6}" type="slidenum">
              <a:rPr lang="en-US" sz="800" kern="0" spc="-30">
                <a:solidFill>
                  <a:schemeClr val="bg1"/>
                </a:solidFill>
                <a:cs typeface="Arial"/>
              </a:rPr>
              <a:pPr algn="l" defTabSz="457200"/>
              <a:t>‹#›</a:t>
            </a:fld>
            <a:endParaRPr lang="en-US" sz="800" kern="0" spc="-30" dirty="0">
              <a:solidFill>
                <a:schemeClr val="bg1"/>
              </a:solidFill>
              <a:cs typeface="Arial"/>
            </a:endParaRPr>
          </a:p>
        </p:txBody>
      </p:sp>
      <p:sp>
        <p:nvSpPr>
          <p:cNvPr id="17" name="Text Placeholder 6"/>
          <p:cNvSpPr>
            <a:spLocks noGrp="1"/>
          </p:cNvSpPr>
          <p:nvPr>
            <p:ph type="body" sz="quarter" idx="12" hasCustomPrompt="1"/>
          </p:nvPr>
        </p:nvSpPr>
        <p:spPr>
          <a:xfrm>
            <a:off x="342900" y="594566"/>
            <a:ext cx="7772400" cy="1005840"/>
          </a:xfrm>
        </p:spPr>
        <p:txBody>
          <a:bodyPr lIns="0" tIns="0" rIns="0" bIns="0" anchor="t" anchorCtr="0">
            <a:noAutofit/>
          </a:bodyPr>
          <a:lstStyle>
            <a:lvl1pPr marL="0" indent="0">
              <a:lnSpc>
                <a:spcPts val="2600"/>
              </a:lnSpc>
              <a:spcBef>
                <a:spcPts val="600"/>
              </a:spcBef>
              <a:buNone/>
              <a:defRPr sz="2400" b="1" baseline="0">
                <a:solidFill>
                  <a:schemeClr val="accent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Heading</a:t>
            </a:r>
            <a:endParaRPr lang="en-US" dirty="0"/>
          </a:p>
        </p:txBody>
      </p:sp>
      <p:sp>
        <p:nvSpPr>
          <p:cNvPr id="12" name="Text Placeholder 7"/>
          <p:cNvSpPr>
            <a:spLocks noGrp="1"/>
          </p:cNvSpPr>
          <p:nvPr>
            <p:ph type="body" sz="quarter" idx="18"/>
          </p:nvPr>
        </p:nvSpPr>
        <p:spPr>
          <a:xfrm>
            <a:off x="342900" y="2057400"/>
            <a:ext cx="3657600" cy="3108960"/>
          </a:xfrm>
        </p:spPr>
        <p:txBody>
          <a:bodyPr lIns="0" tIns="0" rIns="0" bIns="0">
            <a:noAutofit/>
          </a:bodyPr>
          <a:lstStyle>
            <a:lvl1pPr marL="0" indent="0">
              <a:spcBef>
                <a:spcPts val="600"/>
              </a:spcBef>
              <a:buNone/>
              <a:defRPr sz="2000" b="1">
                <a:solidFill>
                  <a:schemeClr val="tx2"/>
                </a:solidFill>
              </a:defRPr>
            </a:lvl1pPr>
            <a:lvl2pPr marL="174625" indent="-174625">
              <a:spcBef>
                <a:spcPts val="0"/>
              </a:spcBef>
              <a:defRPr sz="1800" b="0">
                <a:solidFill>
                  <a:schemeClr val="bg1"/>
                </a:solidFill>
              </a:defRPr>
            </a:lvl2pPr>
            <a:lvl3pPr>
              <a:defRPr sz="1200">
                <a:solidFill>
                  <a:schemeClr val="accent1"/>
                </a:solidFill>
              </a:defRPr>
            </a:lvl3pPr>
            <a:lvl4pPr>
              <a:defRPr sz="1100">
                <a:solidFill>
                  <a:schemeClr val="accent1"/>
                </a:solidFill>
              </a:defRPr>
            </a:lvl4pPr>
            <a:lvl5pPr>
              <a:defRPr sz="1100">
                <a:solidFill>
                  <a:schemeClr val="accent1"/>
                </a:soli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839998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ational Express">
    <p:bg>
      <p:bgPr>
        <a:blipFill dpi="0" rotWithShape="1">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5" name="Picture 4" descr="cloud_only copy.png"/>
          <p:cNvPicPr>
            <a:picLocks noChangeAspect="1"/>
          </p:cNvPicPr>
          <p:nvPr userDrawn="1"/>
        </p:nvPicPr>
        <p:blipFill rotWithShape="1">
          <a:blip r:embed="rId4" cstate="print">
            <a:alphaModFix/>
            <a:extLst>
              <a:ext uri="{28A0092B-C50C-407E-A947-70E740481C1C}">
                <a14:useLocalDpi xmlns:a14="http://schemas.microsoft.com/office/drawing/2010/main" val="0"/>
              </a:ext>
            </a:extLst>
          </a:blip>
          <a:srcRect l="-2" r="-749"/>
          <a:stretch/>
        </p:blipFill>
        <p:spPr>
          <a:xfrm>
            <a:off x="236896" y="6205574"/>
            <a:ext cx="597936" cy="448242"/>
          </a:xfrm>
          <a:prstGeom prst="rect">
            <a:avLst/>
          </a:prstGeom>
        </p:spPr>
      </p:pic>
      <p:grpSp>
        <p:nvGrpSpPr>
          <p:cNvPr id="3" name="Group 2"/>
          <p:cNvGrpSpPr/>
          <p:nvPr userDrawn="1"/>
        </p:nvGrpSpPr>
        <p:grpSpPr>
          <a:xfrm>
            <a:off x="360699" y="268817"/>
            <a:ext cx="506711" cy="172508"/>
            <a:chOff x="360699" y="268817"/>
            <a:chExt cx="506711" cy="172508"/>
          </a:xfrm>
          <a:solidFill>
            <a:schemeClr val="tx2"/>
          </a:solidFill>
        </p:grpSpPr>
        <p:sp>
          <p:nvSpPr>
            <p:cNvPr id="6" name="Rectangle 5"/>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7" name="Rectangle 6"/>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grpSp>
      <p:sp>
        <p:nvSpPr>
          <p:cNvPr id="10" name="TextBox 9"/>
          <p:cNvSpPr txBox="1"/>
          <p:nvPr userDrawn="1"/>
        </p:nvSpPr>
        <p:spPr>
          <a:xfrm>
            <a:off x="7894617" y="6626363"/>
            <a:ext cx="822960" cy="123111"/>
          </a:xfrm>
          <a:prstGeom prst="rect">
            <a:avLst/>
          </a:prstGeom>
          <a:noFill/>
        </p:spPr>
        <p:txBody>
          <a:bodyPr wrap="square" lIns="0" tIns="0" rIns="0" bIns="0" rtlCol="0" anchor="ctr" anchorCtr="0">
            <a:spAutoFit/>
          </a:bodyPr>
          <a:lstStyle/>
          <a:p>
            <a:pPr defTabSz="457200"/>
            <a:r>
              <a:rPr lang="en-US" sz="800" kern="0" spc="-30" dirty="0">
                <a:solidFill>
                  <a:schemeClr val="bg1"/>
                </a:solidFill>
                <a:cs typeface="Arial"/>
              </a:rPr>
              <a:t>© IBM Corporation </a:t>
            </a:r>
          </a:p>
        </p:txBody>
      </p:sp>
      <p:sp>
        <p:nvSpPr>
          <p:cNvPr id="11" name="TextBox 10"/>
          <p:cNvSpPr txBox="1"/>
          <p:nvPr userDrawn="1"/>
        </p:nvSpPr>
        <p:spPr>
          <a:xfrm>
            <a:off x="8726442" y="6626363"/>
            <a:ext cx="331908" cy="123111"/>
          </a:xfrm>
          <a:prstGeom prst="rect">
            <a:avLst/>
          </a:prstGeom>
          <a:noFill/>
        </p:spPr>
        <p:txBody>
          <a:bodyPr wrap="square" lIns="0" tIns="0" rIns="0" bIns="0" rtlCol="0" anchor="ctr" anchorCtr="0">
            <a:spAutoFit/>
          </a:bodyPr>
          <a:lstStyle/>
          <a:p>
            <a:pPr algn="l" defTabSz="457200"/>
            <a:fld id="{9B56CEAA-430B-E444-BEC6-7F9CF6806FD6}" type="slidenum">
              <a:rPr lang="en-US" sz="800" kern="0" spc="-30">
                <a:solidFill>
                  <a:schemeClr val="bg1"/>
                </a:solidFill>
                <a:cs typeface="Arial"/>
              </a:rPr>
              <a:pPr algn="l" defTabSz="457200"/>
              <a:t>‹#›</a:t>
            </a:fld>
            <a:endParaRPr lang="en-US" sz="800" kern="0" spc="-30" dirty="0">
              <a:solidFill>
                <a:schemeClr val="bg1"/>
              </a:solidFill>
              <a:cs typeface="Arial"/>
            </a:endParaRPr>
          </a:p>
        </p:txBody>
      </p:sp>
      <p:sp>
        <p:nvSpPr>
          <p:cNvPr id="17" name="Text Placeholder 6"/>
          <p:cNvSpPr>
            <a:spLocks noGrp="1"/>
          </p:cNvSpPr>
          <p:nvPr>
            <p:ph type="body" sz="quarter" idx="12" hasCustomPrompt="1"/>
          </p:nvPr>
        </p:nvSpPr>
        <p:spPr>
          <a:xfrm>
            <a:off x="342900" y="594566"/>
            <a:ext cx="7772400" cy="1005840"/>
          </a:xfrm>
        </p:spPr>
        <p:txBody>
          <a:bodyPr lIns="0" tIns="0" rIns="0" bIns="0" anchor="t" anchorCtr="0">
            <a:noAutofit/>
          </a:bodyPr>
          <a:lstStyle>
            <a:lvl1pPr marL="0" indent="0">
              <a:lnSpc>
                <a:spcPts val="2600"/>
              </a:lnSpc>
              <a:spcBef>
                <a:spcPts val="600"/>
              </a:spcBef>
              <a:buNone/>
              <a:defRPr sz="2400" b="1" baseline="0">
                <a:solidFill>
                  <a:schemeClr val="tx2"/>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Heading</a:t>
            </a:r>
            <a:endParaRPr lang="en-US" dirty="0"/>
          </a:p>
        </p:txBody>
      </p:sp>
      <p:sp>
        <p:nvSpPr>
          <p:cNvPr id="12" name="Text Placeholder 7"/>
          <p:cNvSpPr>
            <a:spLocks noGrp="1"/>
          </p:cNvSpPr>
          <p:nvPr>
            <p:ph type="body" sz="quarter" idx="18"/>
          </p:nvPr>
        </p:nvSpPr>
        <p:spPr>
          <a:xfrm>
            <a:off x="342900" y="2057400"/>
            <a:ext cx="3657600" cy="3108960"/>
          </a:xfrm>
        </p:spPr>
        <p:txBody>
          <a:bodyPr lIns="0" tIns="0" rIns="0" bIns="0">
            <a:noAutofit/>
          </a:bodyPr>
          <a:lstStyle>
            <a:lvl1pPr marL="0" indent="0">
              <a:spcBef>
                <a:spcPts val="600"/>
              </a:spcBef>
              <a:buNone/>
              <a:defRPr sz="2000" b="1">
                <a:solidFill>
                  <a:schemeClr val="tx2"/>
                </a:solidFill>
              </a:defRPr>
            </a:lvl1pPr>
            <a:lvl2pPr marL="174625" indent="-174625">
              <a:spcBef>
                <a:spcPts val="0"/>
              </a:spcBef>
              <a:defRPr sz="1800" b="0">
                <a:solidFill>
                  <a:schemeClr val="tx2"/>
                </a:solidFill>
              </a:defRPr>
            </a:lvl2pPr>
            <a:lvl3pPr>
              <a:defRPr sz="1200">
                <a:solidFill>
                  <a:schemeClr val="accent1"/>
                </a:solidFill>
              </a:defRPr>
            </a:lvl3pPr>
            <a:lvl4pPr>
              <a:defRPr sz="1100">
                <a:solidFill>
                  <a:schemeClr val="accent1"/>
                </a:solidFill>
              </a:defRPr>
            </a:lvl4pPr>
            <a:lvl5pPr>
              <a:defRPr sz="1100">
                <a:solidFill>
                  <a:schemeClr val="accent1"/>
                </a:soli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195551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ow">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5" name="Picture 4" descr="cloud_only copy.png"/>
          <p:cNvPicPr>
            <a:picLocks noChangeAspect="1"/>
          </p:cNvPicPr>
          <p:nvPr userDrawn="1"/>
        </p:nvPicPr>
        <p:blipFill rotWithShape="1">
          <a:blip r:embed="rId3" cstate="print">
            <a:alphaModFix/>
            <a:extLst>
              <a:ext uri="{28A0092B-C50C-407E-A947-70E740481C1C}">
                <a14:useLocalDpi xmlns:a14="http://schemas.microsoft.com/office/drawing/2010/main" val="0"/>
              </a:ext>
            </a:extLst>
          </a:blip>
          <a:srcRect l="-2" r="-749"/>
          <a:stretch/>
        </p:blipFill>
        <p:spPr>
          <a:xfrm>
            <a:off x="236896" y="6205574"/>
            <a:ext cx="597936" cy="448242"/>
          </a:xfrm>
          <a:prstGeom prst="rect">
            <a:avLst/>
          </a:prstGeom>
        </p:spPr>
      </p:pic>
      <p:grpSp>
        <p:nvGrpSpPr>
          <p:cNvPr id="3" name="Group 2"/>
          <p:cNvGrpSpPr/>
          <p:nvPr userDrawn="1"/>
        </p:nvGrpSpPr>
        <p:grpSpPr>
          <a:xfrm>
            <a:off x="360699" y="268817"/>
            <a:ext cx="506711" cy="172508"/>
            <a:chOff x="360699" y="268817"/>
            <a:chExt cx="506711" cy="172508"/>
          </a:xfrm>
          <a:solidFill>
            <a:schemeClr val="accent1"/>
          </a:solidFill>
        </p:grpSpPr>
        <p:sp>
          <p:nvSpPr>
            <p:cNvPr id="6" name="Rectangle 5"/>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7" name="Rectangle 6"/>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grpSp>
      <p:sp>
        <p:nvSpPr>
          <p:cNvPr id="10" name="TextBox 9"/>
          <p:cNvSpPr txBox="1"/>
          <p:nvPr userDrawn="1"/>
        </p:nvSpPr>
        <p:spPr>
          <a:xfrm>
            <a:off x="7894617" y="6626363"/>
            <a:ext cx="822960" cy="123111"/>
          </a:xfrm>
          <a:prstGeom prst="rect">
            <a:avLst/>
          </a:prstGeom>
          <a:noFill/>
        </p:spPr>
        <p:txBody>
          <a:bodyPr wrap="square" lIns="0" tIns="0" rIns="0" bIns="0" rtlCol="0" anchor="ctr" anchorCtr="0">
            <a:spAutoFit/>
          </a:bodyPr>
          <a:lstStyle/>
          <a:p>
            <a:pPr defTabSz="457200"/>
            <a:r>
              <a:rPr lang="en-US" sz="800" kern="0" spc="-30" dirty="0">
                <a:solidFill>
                  <a:schemeClr val="bg1"/>
                </a:solidFill>
                <a:cs typeface="Arial"/>
              </a:rPr>
              <a:t>© IBM Corporation </a:t>
            </a:r>
          </a:p>
        </p:txBody>
      </p:sp>
      <p:sp>
        <p:nvSpPr>
          <p:cNvPr id="11" name="TextBox 10"/>
          <p:cNvSpPr txBox="1"/>
          <p:nvPr userDrawn="1"/>
        </p:nvSpPr>
        <p:spPr>
          <a:xfrm>
            <a:off x="8726442" y="6626363"/>
            <a:ext cx="331908" cy="123111"/>
          </a:xfrm>
          <a:prstGeom prst="rect">
            <a:avLst/>
          </a:prstGeom>
          <a:noFill/>
        </p:spPr>
        <p:txBody>
          <a:bodyPr wrap="square" lIns="0" tIns="0" rIns="0" bIns="0" rtlCol="0" anchor="ctr" anchorCtr="0">
            <a:spAutoFit/>
          </a:bodyPr>
          <a:lstStyle/>
          <a:p>
            <a:pPr algn="l" defTabSz="457200"/>
            <a:fld id="{9B56CEAA-430B-E444-BEC6-7F9CF6806FD6}" type="slidenum">
              <a:rPr lang="en-US" sz="800" kern="0" spc="-30">
                <a:solidFill>
                  <a:schemeClr val="bg1"/>
                </a:solidFill>
                <a:cs typeface="Arial"/>
              </a:rPr>
              <a:pPr algn="l" defTabSz="457200"/>
              <a:t>‹#›</a:t>
            </a:fld>
            <a:endParaRPr lang="en-US" sz="800" kern="0" spc="-30" dirty="0">
              <a:solidFill>
                <a:schemeClr val="bg1"/>
              </a:solidFill>
              <a:cs typeface="Arial"/>
            </a:endParaRPr>
          </a:p>
        </p:txBody>
      </p:sp>
      <p:sp>
        <p:nvSpPr>
          <p:cNvPr id="17" name="Text Placeholder 6"/>
          <p:cNvSpPr>
            <a:spLocks noGrp="1"/>
          </p:cNvSpPr>
          <p:nvPr>
            <p:ph type="body" sz="quarter" idx="12" hasCustomPrompt="1"/>
          </p:nvPr>
        </p:nvSpPr>
        <p:spPr>
          <a:xfrm>
            <a:off x="342900" y="594566"/>
            <a:ext cx="7772400" cy="1005840"/>
          </a:xfrm>
        </p:spPr>
        <p:txBody>
          <a:bodyPr lIns="0" tIns="0" rIns="0" bIns="0" anchor="t" anchorCtr="0">
            <a:noAutofit/>
          </a:bodyPr>
          <a:lstStyle>
            <a:lvl1pPr marL="0" indent="0">
              <a:lnSpc>
                <a:spcPts val="2600"/>
              </a:lnSpc>
              <a:spcBef>
                <a:spcPts val="600"/>
              </a:spcBef>
              <a:buNone/>
              <a:defRPr sz="2400" b="1" baseline="0">
                <a:solidFill>
                  <a:schemeClr val="accent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Heading</a:t>
            </a:r>
            <a:endParaRPr lang="en-US" dirty="0"/>
          </a:p>
        </p:txBody>
      </p:sp>
      <p:sp>
        <p:nvSpPr>
          <p:cNvPr id="12" name="Text Placeholder 7"/>
          <p:cNvSpPr>
            <a:spLocks noGrp="1"/>
          </p:cNvSpPr>
          <p:nvPr>
            <p:ph type="body" sz="quarter" idx="18"/>
          </p:nvPr>
        </p:nvSpPr>
        <p:spPr>
          <a:xfrm>
            <a:off x="342900" y="2057400"/>
            <a:ext cx="3657600" cy="3108960"/>
          </a:xfrm>
        </p:spPr>
        <p:txBody>
          <a:bodyPr lIns="0" tIns="0" rIns="0" bIns="0">
            <a:noAutofit/>
          </a:bodyPr>
          <a:lstStyle>
            <a:lvl1pPr marL="0" indent="0">
              <a:spcBef>
                <a:spcPts val="600"/>
              </a:spcBef>
              <a:buNone/>
              <a:defRPr sz="2000" b="1">
                <a:solidFill>
                  <a:schemeClr val="tx2"/>
                </a:solidFill>
              </a:defRPr>
            </a:lvl1pPr>
            <a:lvl2pPr marL="174625" indent="-174625">
              <a:spcBef>
                <a:spcPts val="0"/>
              </a:spcBef>
              <a:defRPr sz="1800" b="0">
                <a:solidFill>
                  <a:schemeClr val="bg1"/>
                </a:solidFill>
              </a:defRPr>
            </a:lvl2pPr>
            <a:lvl3pPr>
              <a:defRPr sz="1200">
                <a:solidFill>
                  <a:schemeClr val="accent1"/>
                </a:solidFill>
              </a:defRPr>
            </a:lvl3pPr>
            <a:lvl4pPr>
              <a:defRPr sz="1100">
                <a:solidFill>
                  <a:schemeClr val="accent1"/>
                </a:solidFill>
              </a:defRPr>
            </a:lvl4pPr>
            <a:lvl5pPr>
              <a:defRPr sz="1100">
                <a:solidFill>
                  <a:schemeClr val="accent1"/>
                </a:soli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993247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OLD - Purple">
    <p:spTree>
      <p:nvGrpSpPr>
        <p:cNvPr id="1" name=""/>
        <p:cNvGrpSpPr/>
        <p:nvPr/>
      </p:nvGrpSpPr>
      <p:grpSpPr>
        <a:xfrm>
          <a:off x="0" y="0"/>
          <a:ext cx="0" cy="0"/>
          <a:chOff x="0" y="0"/>
          <a:chExt cx="0" cy="0"/>
        </a:xfrm>
      </p:grpSpPr>
      <p:sp>
        <p:nvSpPr>
          <p:cNvPr id="8" name="Rectangle 7"/>
          <p:cNvSpPr/>
          <p:nvPr userDrawn="1"/>
        </p:nvSpPr>
        <p:spPr>
          <a:xfrm>
            <a:off x="0" y="0"/>
            <a:ext cx="9144000"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Rectangle 3"/>
          <p:cNvSpPr/>
          <p:nvPr userDrawn="1"/>
        </p:nvSpPr>
        <p:spPr>
          <a:xfrm>
            <a:off x="6309360" y="0"/>
            <a:ext cx="2834640"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2" name="Title 1"/>
          <p:cNvSpPr>
            <a:spLocks noGrp="1"/>
          </p:cNvSpPr>
          <p:nvPr>
            <p:ph type="title"/>
          </p:nvPr>
        </p:nvSpPr>
        <p:spPr>
          <a:xfrm>
            <a:off x="680720" y="1508760"/>
            <a:ext cx="4572000" cy="1102866"/>
          </a:xfrm>
        </p:spPr>
        <p:txBody>
          <a:bodyPr lIns="0" tIns="0" rIns="0" bIns="0" anchor="t" anchorCtr="0">
            <a:spAutoFit/>
          </a:bodyPr>
          <a:lstStyle>
            <a:lvl1pPr algn="l">
              <a:lnSpc>
                <a:spcPts val="4300"/>
              </a:lnSpc>
              <a:defRPr sz="4000" b="0">
                <a:solidFill>
                  <a:srgbClr val="FFFFFF"/>
                </a:solidFill>
              </a:defRPr>
            </a:lvl1pPr>
          </a:lstStyle>
          <a:p>
            <a:r>
              <a:rPr lang="en-US" smtClean="0"/>
              <a:t>Click to edit Master title style</a:t>
            </a:r>
            <a:endParaRPr lang="en-US" dirty="0"/>
          </a:p>
        </p:txBody>
      </p:sp>
      <p:sp>
        <p:nvSpPr>
          <p:cNvPr id="13" name="Rectangle 12"/>
          <p:cNvSpPr/>
          <p:nvPr userDrawn="1"/>
        </p:nvSpPr>
        <p:spPr>
          <a:xfrm>
            <a:off x="8595360" y="0"/>
            <a:ext cx="548640" cy="68580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9" name="TextBox 8"/>
          <p:cNvSpPr txBox="1"/>
          <p:nvPr userDrawn="1"/>
        </p:nvSpPr>
        <p:spPr>
          <a:xfrm>
            <a:off x="7894617" y="6626363"/>
            <a:ext cx="822960" cy="123111"/>
          </a:xfrm>
          <a:prstGeom prst="rect">
            <a:avLst/>
          </a:prstGeom>
          <a:noFill/>
        </p:spPr>
        <p:txBody>
          <a:bodyPr wrap="square" lIns="0" tIns="0" rIns="0" bIns="0" rtlCol="0" anchor="ctr" anchorCtr="0">
            <a:spAutoFit/>
          </a:bodyPr>
          <a:lstStyle/>
          <a:p>
            <a:pPr defTabSz="457200"/>
            <a:r>
              <a:rPr lang="en-US" sz="800" kern="0" spc="-30" dirty="0">
                <a:solidFill>
                  <a:schemeClr val="bg1"/>
                </a:solidFill>
                <a:cs typeface="Arial"/>
              </a:rPr>
              <a:t>© IBM Corporation </a:t>
            </a:r>
          </a:p>
        </p:txBody>
      </p:sp>
      <p:sp>
        <p:nvSpPr>
          <p:cNvPr id="12" name="TextBox 11"/>
          <p:cNvSpPr txBox="1"/>
          <p:nvPr userDrawn="1"/>
        </p:nvSpPr>
        <p:spPr>
          <a:xfrm>
            <a:off x="8726442" y="6626363"/>
            <a:ext cx="331908" cy="123111"/>
          </a:xfrm>
          <a:prstGeom prst="rect">
            <a:avLst/>
          </a:prstGeom>
          <a:noFill/>
        </p:spPr>
        <p:txBody>
          <a:bodyPr wrap="square" lIns="0" tIns="0" rIns="0" bIns="0" rtlCol="0" anchor="ctr" anchorCtr="0">
            <a:spAutoFit/>
          </a:bodyPr>
          <a:lstStyle/>
          <a:p>
            <a:pPr algn="l" defTabSz="457200"/>
            <a:fld id="{9B56CEAA-430B-E444-BEC6-7F9CF6806FD6}" type="slidenum">
              <a:rPr lang="en-US" sz="800" kern="0" spc="-30">
                <a:solidFill>
                  <a:schemeClr val="bg1"/>
                </a:solidFill>
                <a:cs typeface="Arial"/>
              </a:rPr>
              <a:pPr algn="l" defTabSz="457200"/>
              <a:t>‹#›</a:t>
            </a:fld>
            <a:endParaRPr lang="en-US" sz="800" kern="0" spc="-30" dirty="0">
              <a:solidFill>
                <a:schemeClr val="bg1"/>
              </a:solidFill>
              <a:cs typeface="Arial"/>
            </a:endParaRPr>
          </a:p>
        </p:txBody>
      </p:sp>
      <p:pic>
        <p:nvPicPr>
          <p:cNvPr id="7" name="Picture 6" descr="cloud_only copy.png"/>
          <p:cNvPicPr>
            <a:picLocks noChangeAspect="1"/>
          </p:cNvPicPr>
          <p:nvPr userDrawn="1"/>
        </p:nvPicPr>
        <p:blipFill rotWithShape="1">
          <a:blip r:embed="rId2" cstate="screen">
            <a:alphaModFix amt="12000"/>
            <a:extLst>
              <a:ext uri="{28A0092B-C50C-407E-A947-70E740481C1C}">
                <a14:useLocalDpi xmlns:a14="http://schemas.microsoft.com/office/drawing/2010/main" val="0"/>
              </a:ext>
            </a:extLst>
          </a:blip>
          <a:srcRect/>
          <a:stretch/>
        </p:blipFill>
        <p:spPr>
          <a:xfrm>
            <a:off x="5309870" y="2805430"/>
            <a:ext cx="3834130" cy="3487420"/>
          </a:xfrm>
          <a:prstGeom prst="rect">
            <a:avLst/>
          </a:prstGeom>
        </p:spPr>
      </p:pic>
    </p:spTree>
    <p:extLst>
      <p:ext uri="{BB962C8B-B14F-4D97-AF65-F5344CB8AC3E}">
        <p14:creationId xmlns:p14="http://schemas.microsoft.com/office/powerpoint/2010/main" val="1181984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OLD - Green">
    <p:spTree>
      <p:nvGrpSpPr>
        <p:cNvPr id="1" name=""/>
        <p:cNvGrpSpPr/>
        <p:nvPr/>
      </p:nvGrpSpPr>
      <p:grpSpPr>
        <a:xfrm>
          <a:off x="0" y="0"/>
          <a:ext cx="0" cy="0"/>
          <a:chOff x="0" y="0"/>
          <a:chExt cx="0" cy="0"/>
        </a:xfrm>
      </p:grpSpPr>
      <p:sp>
        <p:nvSpPr>
          <p:cNvPr id="8" name="Rectangle 7"/>
          <p:cNvSpPr/>
          <p:nvPr userDrawn="1"/>
        </p:nvSpPr>
        <p:spPr>
          <a:xfrm>
            <a:off x="0" y="0"/>
            <a:ext cx="9144000"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Rectangle 3"/>
          <p:cNvSpPr/>
          <p:nvPr userDrawn="1"/>
        </p:nvSpPr>
        <p:spPr>
          <a:xfrm>
            <a:off x="6309360" y="0"/>
            <a:ext cx="2834640"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2" name="Title 1"/>
          <p:cNvSpPr>
            <a:spLocks noGrp="1"/>
          </p:cNvSpPr>
          <p:nvPr>
            <p:ph type="title"/>
          </p:nvPr>
        </p:nvSpPr>
        <p:spPr>
          <a:xfrm>
            <a:off x="680720" y="1508760"/>
            <a:ext cx="4572000" cy="1102866"/>
          </a:xfrm>
        </p:spPr>
        <p:txBody>
          <a:bodyPr lIns="0" tIns="0" rIns="0" bIns="0" anchor="t" anchorCtr="0">
            <a:spAutoFit/>
          </a:bodyPr>
          <a:lstStyle>
            <a:lvl1pPr algn="l">
              <a:lnSpc>
                <a:spcPts val="4300"/>
              </a:lnSpc>
              <a:defRPr sz="4000" b="0">
                <a:solidFill>
                  <a:srgbClr val="FFFFFF"/>
                </a:solidFill>
              </a:defRPr>
            </a:lvl1pPr>
          </a:lstStyle>
          <a:p>
            <a:r>
              <a:rPr lang="en-US" smtClean="0"/>
              <a:t>Click to edit Master title style</a:t>
            </a:r>
            <a:endParaRPr lang="en-US" dirty="0"/>
          </a:p>
        </p:txBody>
      </p:sp>
      <p:sp>
        <p:nvSpPr>
          <p:cNvPr id="13" name="Rectangle 12"/>
          <p:cNvSpPr/>
          <p:nvPr userDrawn="1"/>
        </p:nvSpPr>
        <p:spPr>
          <a:xfrm>
            <a:off x="8595360" y="0"/>
            <a:ext cx="548640" cy="6858000"/>
          </a:xfrm>
          <a:prstGeom prst="rect">
            <a:avLst/>
          </a:prstGeom>
          <a:solidFill>
            <a:srgbClr val="005C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9" name="TextBox 8"/>
          <p:cNvSpPr txBox="1"/>
          <p:nvPr userDrawn="1"/>
        </p:nvSpPr>
        <p:spPr>
          <a:xfrm>
            <a:off x="7894617" y="6626363"/>
            <a:ext cx="822960" cy="123111"/>
          </a:xfrm>
          <a:prstGeom prst="rect">
            <a:avLst/>
          </a:prstGeom>
          <a:noFill/>
        </p:spPr>
        <p:txBody>
          <a:bodyPr wrap="square" lIns="0" tIns="0" rIns="0" bIns="0" rtlCol="0" anchor="ctr" anchorCtr="0">
            <a:spAutoFit/>
          </a:bodyPr>
          <a:lstStyle/>
          <a:p>
            <a:pPr defTabSz="457200"/>
            <a:r>
              <a:rPr lang="en-US" sz="800" kern="0" spc="-30" dirty="0">
                <a:solidFill>
                  <a:schemeClr val="bg1"/>
                </a:solidFill>
                <a:cs typeface="Arial"/>
              </a:rPr>
              <a:t>© IBM Corporation </a:t>
            </a:r>
          </a:p>
        </p:txBody>
      </p:sp>
      <p:sp>
        <p:nvSpPr>
          <p:cNvPr id="12" name="TextBox 11"/>
          <p:cNvSpPr txBox="1"/>
          <p:nvPr userDrawn="1"/>
        </p:nvSpPr>
        <p:spPr>
          <a:xfrm>
            <a:off x="8726442" y="6626363"/>
            <a:ext cx="331908" cy="123111"/>
          </a:xfrm>
          <a:prstGeom prst="rect">
            <a:avLst/>
          </a:prstGeom>
          <a:noFill/>
        </p:spPr>
        <p:txBody>
          <a:bodyPr wrap="square" lIns="0" tIns="0" rIns="0" bIns="0" rtlCol="0" anchor="ctr" anchorCtr="0">
            <a:spAutoFit/>
          </a:bodyPr>
          <a:lstStyle/>
          <a:p>
            <a:pPr algn="l" defTabSz="457200"/>
            <a:fld id="{9B56CEAA-430B-E444-BEC6-7F9CF6806FD6}" type="slidenum">
              <a:rPr lang="en-US" sz="800" kern="0" spc="-30">
                <a:solidFill>
                  <a:schemeClr val="bg1"/>
                </a:solidFill>
                <a:cs typeface="Arial"/>
              </a:rPr>
              <a:pPr algn="l" defTabSz="457200"/>
              <a:t>‹#›</a:t>
            </a:fld>
            <a:endParaRPr lang="en-US" sz="800" kern="0" spc="-30" dirty="0">
              <a:solidFill>
                <a:schemeClr val="bg1"/>
              </a:solidFill>
              <a:cs typeface="Arial"/>
            </a:endParaRPr>
          </a:p>
        </p:txBody>
      </p:sp>
      <p:pic>
        <p:nvPicPr>
          <p:cNvPr id="7" name="Picture 6" descr="cloud_only copy.png"/>
          <p:cNvPicPr>
            <a:picLocks noChangeAspect="1"/>
          </p:cNvPicPr>
          <p:nvPr userDrawn="1"/>
        </p:nvPicPr>
        <p:blipFill rotWithShape="1">
          <a:blip r:embed="rId2" cstate="screen">
            <a:alphaModFix amt="12000"/>
            <a:extLst>
              <a:ext uri="{28A0092B-C50C-407E-A947-70E740481C1C}">
                <a14:useLocalDpi xmlns:a14="http://schemas.microsoft.com/office/drawing/2010/main" val="0"/>
              </a:ext>
            </a:extLst>
          </a:blip>
          <a:srcRect/>
          <a:stretch/>
        </p:blipFill>
        <p:spPr>
          <a:xfrm>
            <a:off x="5309870" y="2805430"/>
            <a:ext cx="3834130" cy="3487420"/>
          </a:xfrm>
          <a:prstGeom prst="rect">
            <a:avLst/>
          </a:prstGeom>
        </p:spPr>
      </p:pic>
    </p:spTree>
    <p:extLst>
      <p:ext uri="{BB962C8B-B14F-4D97-AF65-F5344CB8AC3E}">
        <p14:creationId xmlns:p14="http://schemas.microsoft.com/office/powerpoint/2010/main" val="15968785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OLD - Blue">
    <p:spTree>
      <p:nvGrpSpPr>
        <p:cNvPr id="1" name=""/>
        <p:cNvGrpSpPr/>
        <p:nvPr/>
      </p:nvGrpSpPr>
      <p:grpSpPr>
        <a:xfrm>
          <a:off x="0" y="0"/>
          <a:ext cx="0" cy="0"/>
          <a:chOff x="0" y="0"/>
          <a:chExt cx="0" cy="0"/>
        </a:xfrm>
      </p:grpSpPr>
      <p:sp>
        <p:nvSpPr>
          <p:cNvPr id="8" name="Rectangle 7"/>
          <p:cNvSpPr/>
          <p:nvPr userDrawn="1"/>
        </p:nvSpPr>
        <p:spPr>
          <a:xfrm>
            <a:off x="0" y="0"/>
            <a:ext cx="9144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Rectangle 3"/>
          <p:cNvSpPr/>
          <p:nvPr userDrawn="1"/>
        </p:nvSpPr>
        <p:spPr>
          <a:xfrm>
            <a:off x="6309360" y="0"/>
            <a:ext cx="283464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2" name="Title 1"/>
          <p:cNvSpPr>
            <a:spLocks noGrp="1"/>
          </p:cNvSpPr>
          <p:nvPr>
            <p:ph type="title"/>
          </p:nvPr>
        </p:nvSpPr>
        <p:spPr>
          <a:xfrm>
            <a:off x="680720" y="1508760"/>
            <a:ext cx="4572000" cy="1102866"/>
          </a:xfrm>
        </p:spPr>
        <p:txBody>
          <a:bodyPr lIns="0" tIns="0" rIns="0" bIns="0" anchor="t" anchorCtr="0">
            <a:spAutoFit/>
          </a:bodyPr>
          <a:lstStyle>
            <a:lvl1pPr algn="l">
              <a:lnSpc>
                <a:spcPts val="4300"/>
              </a:lnSpc>
              <a:defRPr sz="4000" b="0">
                <a:solidFill>
                  <a:srgbClr val="FFFFFF"/>
                </a:solidFill>
              </a:defRPr>
            </a:lvl1pPr>
          </a:lstStyle>
          <a:p>
            <a:r>
              <a:rPr lang="en-US" smtClean="0"/>
              <a:t>Click to edit Master title style</a:t>
            </a:r>
            <a:endParaRPr lang="en-US" dirty="0"/>
          </a:p>
        </p:txBody>
      </p:sp>
      <p:sp>
        <p:nvSpPr>
          <p:cNvPr id="13" name="Rectangle 12"/>
          <p:cNvSpPr/>
          <p:nvPr userDrawn="1"/>
        </p:nvSpPr>
        <p:spPr>
          <a:xfrm>
            <a:off x="8595360" y="0"/>
            <a:ext cx="548640" cy="6858000"/>
          </a:xfrm>
          <a:prstGeom prst="rect">
            <a:avLst/>
          </a:prstGeom>
          <a:solidFill>
            <a:srgbClr val="00659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9" name="TextBox 8"/>
          <p:cNvSpPr txBox="1"/>
          <p:nvPr userDrawn="1"/>
        </p:nvSpPr>
        <p:spPr>
          <a:xfrm>
            <a:off x="7894617" y="6626363"/>
            <a:ext cx="822960" cy="123111"/>
          </a:xfrm>
          <a:prstGeom prst="rect">
            <a:avLst/>
          </a:prstGeom>
          <a:noFill/>
        </p:spPr>
        <p:txBody>
          <a:bodyPr wrap="square" lIns="0" tIns="0" rIns="0" bIns="0" rtlCol="0" anchor="ctr" anchorCtr="0">
            <a:spAutoFit/>
          </a:bodyPr>
          <a:lstStyle/>
          <a:p>
            <a:pPr defTabSz="457200"/>
            <a:r>
              <a:rPr lang="en-US" sz="800" kern="0" spc="-30" dirty="0">
                <a:solidFill>
                  <a:schemeClr val="bg1"/>
                </a:solidFill>
                <a:cs typeface="Arial"/>
              </a:rPr>
              <a:t>© IBM Corporation </a:t>
            </a:r>
          </a:p>
        </p:txBody>
      </p:sp>
      <p:sp>
        <p:nvSpPr>
          <p:cNvPr id="12" name="TextBox 11"/>
          <p:cNvSpPr txBox="1"/>
          <p:nvPr userDrawn="1"/>
        </p:nvSpPr>
        <p:spPr>
          <a:xfrm>
            <a:off x="8726442" y="6626363"/>
            <a:ext cx="331908" cy="123111"/>
          </a:xfrm>
          <a:prstGeom prst="rect">
            <a:avLst/>
          </a:prstGeom>
          <a:noFill/>
        </p:spPr>
        <p:txBody>
          <a:bodyPr wrap="square" lIns="0" tIns="0" rIns="0" bIns="0" rtlCol="0" anchor="ctr" anchorCtr="0">
            <a:spAutoFit/>
          </a:bodyPr>
          <a:lstStyle/>
          <a:p>
            <a:pPr algn="l" defTabSz="457200"/>
            <a:fld id="{9B56CEAA-430B-E444-BEC6-7F9CF6806FD6}" type="slidenum">
              <a:rPr lang="en-US" sz="800" kern="0" spc="-30">
                <a:solidFill>
                  <a:schemeClr val="bg1"/>
                </a:solidFill>
                <a:cs typeface="Arial"/>
              </a:rPr>
              <a:pPr algn="l" defTabSz="457200"/>
              <a:t>‹#›</a:t>
            </a:fld>
            <a:endParaRPr lang="en-US" sz="800" kern="0" spc="-30" dirty="0">
              <a:solidFill>
                <a:schemeClr val="bg1"/>
              </a:solidFill>
              <a:cs typeface="Arial"/>
            </a:endParaRPr>
          </a:p>
        </p:txBody>
      </p:sp>
      <p:pic>
        <p:nvPicPr>
          <p:cNvPr id="7" name="Picture 6" descr="cloud_only copy.png"/>
          <p:cNvPicPr>
            <a:picLocks noChangeAspect="1"/>
          </p:cNvPicPr>
          <p:nvPr userDrawn="1"/>
        </p:nvPicPr>
        <p:blipFill rotWithShape="1">
          <a:blip r:embed="rId2" cstate="screen">
            <a:alphaModFix amt="12000"/>
            <a:extLst>
              <a:ext uri="{28A0092B-C50C-407E-A947-70E740481C1C}">
                <a14:useLocalDpi xmlns:a14="http://schemas.microsoft.com/office/drawing/2010/main" val="0"/>
              </a:ext>
            </a:extLst>
          </a:blip>
          <a:srcRect/>
          <a:stretch/>
        </p:blipFill>
        <p:spPr>
          <a:xfrm>
            <a:off x="5309870" y="2805430"/>
            <a:ext cx="3834130" cy="3487420"/>
          </a:xfrm>
          <a:prstGeom prst="rect">
            <a:avLst/>
          </a:prstGeom>
        </p:spPr>
      </p:pic>
    </p:spTree>
    <p:extLst>
      <p:ext uri="{BB962C8B-B14F-4D97-AF65-F5344CB8AC3E}">
        <p14:creationId xmlns:p14="http://schemas.microsoft.com/office/powerpoint/2010/main" val="4074083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hasCustomPrompt="1"/>
          </p:nvPr>
        </p:nvSpPr>
        <p:spPr>
          <a:xfrm>
            <a:off x="2194560" y="3931920"/>
            <a:ext cx="5029200" cy="457200"/>
          </a:xfrm>
        </p:spPr>
        <p:txBody>
          <a:bodyPr lIns="0" tIns="0" rIns="0" bIns="0">
            <a:noAutofit/>
          </a:bodyPr>
          <a:lstStyle>
            <a:lvl1pPr algn="l">
              <a:defRPr sz="2800" b="1">
                <a:solidFill>
                  <a:srgbClr val="FFFFFF"/>
                </a:solidFill>
              </a:defRPr>
            </a:lvl1pPr>
          </a:lstStyle>
          <a:p>
            <a:r>
              <a:rPr lang="en-US" dirty="0" smtClean="0"/>
              <a:t>Enter Text</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16590" y="1433615"/>
            <a:ext cx="2917767" cy="2468880"/>
          </a:xfrm>
          <a:prstGeom prst="rect">
            <a:avLst/>
          </a:prstGeom>
        </p:spPr>
      </p:pic>
    </p:spTree>
    <p:extLst>
      <p:ext uri="{BB962C8B-B14F-4D97-AF65-F5344CB8AC3E}">
        <p14:creationId xmlns:p14="http://schemas.microsoft.com/office/powerpoint/2010/main" val="2730942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grpSp>
        <p:nvGrpSpPr>
          <p:cNvPr id="3" name="Group 2"/>
          <p:cNvGrpSpPr/>
          <p:nvPr userDrawn="1"/>
        </p:nvGrpSpPr>
        <p:grpSpPr>
          <a:xfrm>
            <a:off x="360699" y="268817"/>
            <a:ext cx="506711" cy="172508"/>
            <a:chOff x="360699" y="268817"/>
            <a:chExt cx="506711" cy="172508"/>
          </a:xfrm>
          <a:solidFill>
            <a:schemeClr val="accent1"/>
          </a:solidFill>
        </p:grpSpPr>
        <p:sp>
          <p:nvSpPr>
            <p:cNvPr id="6" name="Rectangle 5"/>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7" name="Rectangle 6"/>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grpSp>
      <p:sp>
        <p:nvSpPr>
          <p:cNvPr id="17" name="Text Placeholder 6"/>
          <p:cNvSpPr>
            <a:spLocks noGrp="1"/>
          </p:cNvSpPr>
          <p:nvPr>
            <p:ph type="body" sz="quarter" idx="12" hasCustomPrompt="1"/>
          </p:nvPr>
        </p:nvSpPr>
        <p:spPr>
          <a:xfrm>
            <a:off x="342900" y="594566"/>
            <a:ext cx="7772400" cy="731520"/>
          </a:xfrm>
        </p:spPr>
        <p:txBody>
          <a:bodyPr lIns="0" tIns="0" rIns="0" bIns="0" anchor="t" anchorCtr="0">
            <a:noAutofit/>
          </a:bodyPr>
          <a:lstStyle>
            <a:lvl1pPr marL="0" indent="0">
              <a:spcBef>
                <a:spcPts val="600"/>
              </a:spcBef>
              <a:buNone/>
              <a:defRPr sz="2400" b="1" baseline="0">
                <a:solidFill>
                  <a:schemeClr val="accent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Heading</a:t>
            </a:r>
            <a:endParaRPr lang="en-US" dirty="0"/>
          </a:p>
        </p:txBody>
      </p:sp>
      <p:sp>
        <p:nvSpPr>
          <p:cNvPr id="10" name="TextBox 9"/>
          <p:cNvSpPr txBox="1"/>
          <p:nvPr userDrawn="1"/>
        </p:nvSpPr>
        <p:spPr>
          <a:xfrm>
            <a:off x="7894617" y="6626363"/>
            <a:ext cx="822960" cy="123111"/>
          </a:xfrm>
          <a:prstGeom prst="rect">
            <a:avLst/>
          </a:prstGeom>
          <a:noFill/>
        </p:spPr>
        <p:txBody>
          <a:bodyPr wrap="square" lIns="0" tIns="0" rIns="0" bIns="0" rtlCol="0" anchor="ctr" anchorCtr="0">
            <a:spAutoFit/>
          </a:bodyPr>
          <a:lstStyle/>
          <a:p>
            <a:pPr defTabSz="457200"/>
            <a:r>
              <a:rPr lang="en-US" sz="800" kern="0" spc="-30" dirty="0">
                <a:solidFill>
                  <a:schemeClr val="tx1"/>
                </a:solidFill>
                <a:cs typeface="Arial"/>
              </a:rPr>
              <a:t>© IBM Corporation </a:t>
            </a:r>
          </a:p>
        </p:txBody>
      </p:sp>
      <p:sp>
        <p:nvSpPr>
          <p:cNvPr id="11" name="TextBox 10"/>
          <p:cNvSpPr txBox="1"/>
          <p:nvPr userDrawn="1"/>
        </p:nvSpPr>
        <p:spPr>
          <a:xfrm>
            <a:off x="8726442" y="6626363"/>
            <a:ext cx="331908" cy="123111"/>
          </a:xfrm>
          <a:prstGeom prst="rect">
            <a:avLst/>
          </a:prstGeom>
          <a:noFill/>
        </p:spPr>
        <p:txBody>
          <a:bodyPr wrap="square" lIns="0" tIns="0" rIns="0" bIns="0" rtlCol="0" anchor="ctr" anchorCtr="0">
            <a:spAutoFit/>
          </a:bodyPr>
          <a:lstStyle/>
          <a:p>
            <a:pPr algn="l" defTabSz="457200"/>
            <a:fld id="{9B56CEAA-430B-E444-BEC6-7F9CF6806FD6}" type="slidenum">
              <a:rPr lang="en-US" sz="800" kern="0" spc="-30">
                <a:solidFill>
                  <a:schemeClr val="tx1"/>
                </a:solidFill>
                <a:cs typeface="Arial"/>
              </a:rPr>
              <a:pPr algn="l" defTabSz="457200"/>
              <a:t>‹#›</a:t>
            </a:fld>
            <a:endParaRPr lang="en-US" sz="800" kern="0" spc="-30" dirty="0">
              <a:solidFill>
                <a:schemeClr val="tx1"/>
              </a:solidFill>
              <a:cs typeface="Arial"/>
            </a:endParaRPr>
          </a:p>
        </p:txBody>
      </p:sp>
      <p:pic>
        <p:nvPicPr>
          <p:cNvPr id="5" name="Picture 4"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l="-2" r="-749"/>
          <a:stretch/>
        </p:blipFill>
        <p:spPr>
          <a:xfrm>
            <a:off x="236896" y="6205574"/>
            <a:ext cx="597936" cy="448242"/>
          </a:xfrm>
          <a:prstGeom prst="rect">
            <a:avLst/>
          </a:prstGeom>
        </p:spPr>
      </p:pic>
    </p:spTree>
    <p:extLst>
      <p:ext uri="{BB962C8B-B14F-4D97-AF65-F5344CB8AC3E}">
        <p14:creationId xmlns:p14="http://schemas.microsoft.com/office/powerpoint/2010/main" val="2133980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0" name="TextBox 9"/>
          <p:cNvSpPr txBox="1"/>
          <p:nvPr userDrawn="1"/>
        </p:nvSpPr>
        <p:spPr>
          <a:xfrm>
            <a:off x="7894617" y="6626363"/>
            <a:ext cx="822960" cy="123111"/>
          </a:xfrm>
          <a:prstGeom prst="rect">
            <a:avLst/>
          </a:prstGeom>
          <a:noFill/>
        </p:spPr>
        <p:txBody>
          <a:bodyPr wrap="square" lIns="0" tIns="0" rIns="0" bIns="0" rtlCol="0" anchor="ctr" anchorCtr="0">
            <a:spAutoFit/>
          </a:bodyPr>
          <a:lstStyle/>
          <a:p>
            <a:pPr defTabSz="457200"/>
            <a:r>
              <a:rPr lang="en-US" sz="800" kern="0" spc="-30" dirty="0">
                <a:solidFill>
                  <a:schemeClr val="tx1"/>
                </a:solidFill>
                <a:cs typeface="Arial"/>
              </a:rPr>
              <a:t>© IBM Corporation </a:t>
            </a:r>
          </a:p>
        </p:txBody>
      </p:sp>
      <p:sp>
        <p:nvSpPr>
          <p:cNvPr id="11" name="TextBox 10"/>
          <p:cNvSpPr txBox="1"/>
          <p:nvPr userDrawn="1"/>
        </p:nvSpPr>
        <p:spPr>
          <a:xfrm>
            <a:off x="8726442" y="6626363"/>
            <a:ext cx="331908" cy="123111"/>
          </a:xfrm>
          <a:prstGeom prst="rect">
            <a:avLst/>
          </a:prstGeom>
          <a:noFill/>
        </p:spPr>
        <p:txBody>
          <a:bodyPr wrap="square" lIns="0" tIns="0" rIns="0" bIns="0" rtlCol="0" anchor="ctr" anchorCtr="0">
            <a:spAutoFit/>
          </a:bodyPr>
          <a:lstStyle/>
          <a:p>
            <a:pPr algn="l" defTabSz="457200"/>
            <a:fld id="{9B56CEAA-430B-E444-BEC6-7F9CF6806FD6}" type="slidenum">
              <a:rPr lang="en-US" sz="800" kern="0" spc="-30">
                <a:solidFill>
                  <a:schemeClr val="tx1"/>
                </a:solidFill>
                <a:cs typeface="Arial"/>
              </a:rPr>
              <a:pPr algn="l" defTabSz="457200"/>
              <a:t>‹#›</a:t>
            </a:fld>
            <a:endParaRPr lang="en-US" sz="800" kern="0" spc="-30" dirty="0">
              <a:solidFill>
                <a:schemeClr val="tx1"/>
              </a:solidFill>
              <a:cs typeface="Arial"/>
            </a:endParaRPr>
          </a:p>
        </p:txBody>
      </p:sp>
      <p:pic>
        <p:nvPicPr>
          <p:cNvPr id="5" name="Picture 4"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l="-2" r="-749"/>
          <a:stretch/>
        </p:blipFill>
        <p:spPr>
          <a:xfrm>
            <a:off x="236896" y="6205574"/>
            <a:ext cx="597936" cy="448242"/>
          </a:xfrm>
          <a:prstGeom prst="rect">
            <a:avLst/>
          </a:prstGeom>
        </p:spPr>
      </p:pic>
    </p:spTree>
    <p:extLst>
      <p:ext uri="{BB962C8B-B14F-4D97-AF65-F5344CB8AC3E}">
        <p14:creationId xmlns:p14="http://schemas.microsoft.com/office/powerpoint/2010/main" val="905923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547A407D-9C3D-418D-BB69-BAF38989FE44}" type="datetimeFigureOut">
              <a:rPr lang="en-US"/>
              <a:pPr>
                <a:defRPr/>
              </a:pPr>
              <a:t>8/27/2015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B24A4F69-2188-4800-BD85-63DEC65AF47A}" type="slidenum">
              <a:rPr lang="en-US"/>
              <a:pPr>
                <a:defRPr/>
              </a:pPr>
              <a:t>‹#›</a:t>
            </a:fld>
            <a:endParaRPr lang="en-US"/>
          </a:p>
        </p:txBody>
      </p:sp>
    </p:spTree>
    <p:extLst>
      <p:ext uri="{BB962C8B-B14F-4D97-AF65-F5344CB8AC3E}">
        <p14:creationId xmlns:p14="http://schemas.microsoft.com/office/powerpoint/2010/main" val="1985719443"/>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Section Slide">
    <p:spTree>
      <p:nvGrpSpPr>
        <p:cNvPr id="1" name=""/>
        <p:cNvGrpSpPr/>
        <p:nvPr/>
      </p:nvGrpSpPr>
      <p:grpSpPr>
        <a:xfrm>
          <a:off x="0" y="0"/>
          <a:ext cx="0" cy="0"/>
          <a:chOff x="0" y="0"/>
          <a:chExt cx="0" cy="0"/>
        </a:xfrm>
      </p:grpSpPr>
      <p:sp>
        <p:nvSpPr>
          <p:cNvPr id="4" name="Rectangle 6"/>
          <p:cNvSpPr>
            <a:spLocks noGrp="1" noChangeArrowheads="1"/>
          </p:cNvSpPr>
          <p:nvPr>
            <p:ph type="sldNum" sz="quarter" idx="10"/>
          </p:nvPr>
        </p:nvSpPr>
        <p:spPr>
          <a:xfrm>
            <a:off x="0" y="6541846"/>
            <a:ext cx="400050" cy="316153"/>
          </a:xfrm>
          <a:prstGeom prst="rect">
            <a:avLst/>
          </a:prstGeom>
        </p:spPr>
        <p:txBody>
          <a:bodyPr/>
          <a:lstStyle>
            <a:lvl1pPr>
              <a:defRPr sz="1000">
                <a:solidFill>
                  <a:schemeClr val="tx1"/>
                </a:solidFill>
                <a:ea typeface="Helvetica Light" charset="0"/>
                <a:cs typeface="Helvetica Light" charset="0"/>
              </a:defRPr>
            </a:lvl1pPr>
          </a:lstStyle>
          <a:p>
            <a:fld id="{2BE0B524-CA6C-604E-B7EC-7F65E66965BE}" type="slidenum">
              <a:rPr lang="en-US" smtClean="0"/>
              <a:pPr/>
              <a:t>‹#›</a:t>
            </a:fld>
            <a:endParaRPr lang="en-US"/>
          </a:p>
        </p:txBody>
      </p:sp>
      <p:sp>
        <p:nvSpPr>
          <p:cNvPr id="5" name="Rectangle 2"/>
          <p:cNvSpPr>
            <a:spLocks noGrp="1" noChangeArrowheads="1"/>
          </p:cNvSpPr>
          <p:nvPr>
            <p:ph type="ctrTitle"/>
          </p:nvPr>
        </p:nvSpPr>
        <p:spPr>
          <a:xfrm>
            <a:off x="263525" y="1502873"/>
            <a:ext cx="8659011" cy="1489501"/>
          </a:xfrm>
          <a:prstGeom prst="rect">
            <a:avLst/>
          </a:prstGeom>
        </p:spPr>
        <p:txBody>
          <a:bodyPr rIns="91440" anchor="b"/>
          <a:lstStyle>
            <a:lvl1pPr algn="ctr">
              <a:lnSpc>
                <a:spcPct val="90000"/>
              </a:lnSpc>
              <a:defRPr sz="3500" b="1" smtClean="0">
                <a:latin typeface="Arial" pitchFamily="34" charset="0"/>
              </a:defRPr>
            </a:lvl1pPr>
          </a:lstStyle>
          <a:p>
            <a:pPr lvl="0"/>
            <a:r>
              <a:rPr lang="en-US" altLang="en-US" noProof="0" dirty="0" smtClean="0"/>
              <a:t>Click to edit Master title style</a:t>
            </a:r>
          </a:p>
        </p:txBody>
      </p:sp>
    </p:spTree>
    <p:extLst>
      <p:ext uri="{BB962C8B-B14F-4D97-AF65-F5344CB8AC3E}">
        <p14:creationId xmlns:p14="http://schemas.microsoft.com/office/powerpoint/2010/main" val="25387724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xfrm>
            <a:off x="0" y="6541846"/>
            <a:ext cx="400050" cy="316153"/>
          </a:xfrm>
          <a:prstGeom prst="rect">
            <a:avLst/>
          </a:prstGeom>
        </p:spPr>
        <p:txBody>
          <a:bodyPr/>
          <a:lstStyle>
            <a:lvl1pPr>
              <a:defRPr sz="1000">
                <a:solidFill>
                  <a:schemeClr val="tx1"/>
                </a:solidFill>
                <a:ea typeface="Helvetica Light" charset="0"/>
                <a:cs typeface="Helvetica Light" charset="0"/>
              </a:defRPr>
            </a:lvl1pPr>
          </a:lstStyle>
          <a:p>
            <a:fld id="{2BE0B524-CA6C-604E-B7EC-7F65E66965BE}" type="slidenum">
              <a:rPr lang="en-US" smtClean="0"/>
              <a:pPr/>
              <a:t>‹#›</a:t>
            </a:fld>
            <a:endParaRPr lang="en-US"/>
          </a:p>
        </p:txBody>
      </p:sp>
    </p:spTree>
    <p:extLst>
      <p:ext uri="{BB962C8B-B14F-4D97-AF65-F5344CB8AC3E}">
        <p14:creationId xmlns:p14="http://schemas.microsoft.com/office/powerpoint/2010/main" val="29600500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28613" y="292100"/>
            <a:ext cx="8686800" cy="527051"/>
          </a:xfrm>
        </p:spPr>
        <p:txBody>
          <a:bodyPr/>
          <a:lstStyle/>
          <a:p>
            <a:r>
              <a:rPr lang="en-US"/>
              <a:t>Click to edit Master title style</a:t>
            </a:r>
          </a:p>
        </p:txBody>
      </p:sp>
      <p:sp>
        <p:nvSpPr>
          <p:cNvPr id="3" name="Rectangle 52"/>
          <p:cNvSpPr>
            <a:spLocks noGrp="1" noChangeArrowheads="1"/>
          </p:cNvSpPr>
          <p:nvPr>
            <p:ph type="sldNum" sz="quarter" idx="10"/>
          </p:nvPr>
        </p:nvSpPr>
        <p:spPr>
          <a:xfrm>
            <a:off x="328614" y="6525684"/>
            <a:ext cx="2124075" cy="228600"/>
          </a:xfrm>
          <a:prstGeom prst="rect">
            <a:avLst/>
          </a:prstGeom>
          <a:ln/>
        </p:spPr>
        <p:txBody>
          <a:bodyPr/>
          <a:lstStyle>
            <a:lvl1pPr>
              <a:defRPr/>
            </a:lvl1pPr>
          </a:lstStyle>
          <a:p>
            <a:pPr>
              <a:defRPr/>
            </a:pPr>
            <a:fld id="{6BC25C06-6716-428B-8159-11C6E4BA5349}" type="slidenum">
              <a:rPr lang="en-US"/>
              <a:pPr>
                <a:defRPr/>
              </a:pPr>
              <a:t>‹#›</a:t>
            </a:fld>
            <a:endParaRPr lang="en-US" dirty="0"/>
          </a:p>
        </p:txBody>
      </p:sp>
    </p:spTree>
    <p:extLst>
      <p:ext uri="{BB962C8B-B14F-4D97-AF65-F5344CB8AC3E}">
        <p14:creationId xmlns:p14="http://schemas.microsoft.com/office/powerpoint/2010/main" val="3203420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ruptors">
    <p:spTree>
      <p:nvGrpSpPr>
        <p:cNvPr id="1" name=""/>
        <p:cNvGrpSpPr/>
        <p:nvPr/>
      </p:nvGrpSpPr>
      <p:grpSpPr>
        <a:xfrm>
          <a:off x="0" y="0"/>
          <a:ext cx="0" cy="0"/>
          <a:chOff x="0" y="0"/>
          <a:chExt cx="0" cy="0"/>
        </a:xfrm>
      </p:grpSpPr>
      <p:grpSp>
        <p:nvGrpSpPr>
          <p:cNvPr id="3" name="Group 2"/>
          <p:cNvGrpSpPr/>
          <p:nvPr userDrawn="1"/>
        </p:nvGrpSpPr>
        <p:grpSpPr>
          <a:xfrm>
            <a:off x="360699" y="268817"/>
            <a:ext cx="506711" cy="172508"/>
            <a:chOff x="360699" y="268817"/>
            <a:chExt cx="506711" cy="172508"/>
          </a:xfrm>
          <a:solidFill>
            <a:schemeClr val="accent1"/>
          </a:solidFill>
        </p:grpSpPr>
        <p:sp>
          <p:nvSpPr>
            <p:cNvPr id="6" name="Rectangle 5"/>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7" name="Rectangle 6"/>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grpSp>
      <p:pic>
        <p:nvPicPr>
          <p:cNvPr id="5" name="Picture 4"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l="-2" r="-749"/>
          <a:stretch/>
        </p:blipFill>
        <p:spPr>
          <a:xfrm>
            <a:off x="236896" y="6205574"/>
            <a:ext cx="597936" cy="448242"/>
          </a:xfrm>
          <a:prstGeom prst="rect">
            <a:avLst/>
          </a:prstGeom>
        </p:spPr>
      </p:pic>
      <p:sp>
        <p:nvSpPr>
          <p:cNvPr id="10" name="TextBox 9"/>
          <p:cNvSpPr txBox="1"/>
          <p:nvPr userDrawn="1"/>
        </p:nvSpPr>
        <p:spPr>
          <a:xfrm>
            <a:off x="7894617" y="6626363"/>
            <a:ext cx="822960" cy="123111"/>
          </a:xfrm>
          <a:prstGeom prst="rect">
            <a:avLst/>
          </a:prstGeom>
          <a:noFill/>
        </p:spPr>
        <p:txBody>
          <a:bodyPr wrap="square" lIns="0" tIns="0" rIns="0" bIns="0" rtlCol="0" anchor="ctr" anchorCtr="0">
            <a:spAutoFit/>
          </a:bodyPr>
          <a:lstStyle/>
          <a:p>
            <a:pPr defTabSz="457200"/>
            <a:r>
              <a:rPr lang="en-US" sz="800" kern="0" spc="-30" dirty="0">
                <a:solidFill>
                  <a:schemeClr val="tx1"/>
                </a:solidFill>
                <a:cs typeface="Arial"/>
              </a:rPr>
              <a:t>© IBM Corporation </a:t>
            </a:r>
          </a:p>
        </p:txBody>
      </p:sp>
      <p:sp>
        <p:nvSpPr>
          <p:cNvPr id="11" name="TextBox 10"/>
          <p:cNvSpPr txBox="1"/>
          <p:nvPr userDrawn="1"/>
        </p:nvSpPr>
        <p:spPr>
          <a:xfrm>
            <a:off x="8726442" y="6626363"/>
            <a:ext cx="331908" cy="123111"/>
          </a:xfrm>
          <a:prstGeom prst="rect">
            <a:avLst/>
          </a:prstGeom>
          <a:noFill/>
        </p:spPr>
        <p:txBody>
          <a:bodyPr wrap="square" lIns="0" tIns="0" rIns="0" bIns="0" rtlCol="0" anchor="ctr" anchorCtr="0">
            <a:spAutoFit/>
          </a:bodyPr>
          <a:lstStyle/>
          <a:p>
            <a:pPr algn="l" defTabSz="457200"/>
            <a:fld id="{9B56CEAA-430B-E444-BEC6-7F9CF6806FD6}" type="slidenum">
              <a:rPr lang="en-US" sz="800" kern="0" spc="-30">
                <a:solidFill>
                  <a:schemeClr val="tx1"/>
                </a:solidFill>
                <a:cs typeface="Arial"/>
              </a:rPr>
              <a:pPr algn="l" defTabSz="457200"/>
              <a:t>‹#›</a:t>
            </a:fld>
            <a:endParaRPr lang="en-US" sz="800" kern="0" spc="-30" dirty="0">
              <a:solidFill>
                <a:schemeClr val="tx1"/>
              </a:solidFill>
              <a:cs typeface="Arial"/>
            </a:endParaRPr>
          </a:p>
        </p:txBody>
      </p:sp>
      <p:sp>
        <p:nvSpPr>
          <p:cNvPr id="17" name="Text Placeholder 6"/>
          <p:cNvSpPr>
            <a:spLocks noGrp="1"/>
          </p:cNvSpPr>
          <p:nvPr>
            <p:ph type="body" sz="quarter" idx="12" hasCustomPrompt="1"/>
          </p:nvPr>
        </p:nvSpPr>
        <p:spPr>
          <a:xfrm>
            <a:off x="342900" y="594566"/>
            <a:ext cx="8801100" cy="333425"/>
          </a:xfrm>
        </p:spPr>
        <p:txBody>
          <a:bodyPr lIns="0" tIns="0" rIns="0" bIns="0" anchor="t" anchorCtr="0">
            <a:spAutoFit/>
          </a:bodyPr>
          <a:lstStyle>
            <a:lvl1pPr marL="0" indent="0">
              <a:lnSpc>
                <a:spcPts val="2600"/>
              </a:lnSpc>
              <a:spcBef>
                <a:spcPts val="600"/>
              </a:spcBef>
              <a:buNone/>
              <a:defRPr sz="2400" b="1" baseline="0">
                <a:solidFill>
                  <a:schemeClr val="accent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Heading</a:t>
            </a:r>
            <a:endParaRPr lang="en-US" dirty="0"/>
          </a:p>
        </p:txBody>
      </p:sp>
      <p:pic>
        <p:nvPicPr>
          <p:cNvPr id="12" name="Picture 11"/>
          <p:cNvPicPr>
            <a:picLocks noChangeAspect="1"/>
          </p:cNvPicPr>
          <p:nvPr userDrawn="1"/>
        </p:nvPicPr>
        <p:blipFill>
          <a:blip r:embed="rId3" cstate="print"/>
          <a:stretch>
            <a:fillRect/>
          </a:stretch>
        </p:blipFill>
        <p:spPr>
          <a:xfrm>
            <a:off x="45720" y="6033860"/>
            <a:ext cx="871804" cy="835224"/>
          </a:xfrm>
          <a:prstGeom prst="rect">
            <a:avLst/>
          </a:prstGeom>
        </p:spPr>
      </p:pic>
    </p:spTree>
    <p:extLst>
      <p:ext uri="{BB962C8B-B14F-4D97-AF65-F5344CB8AC3E}">
        <p14:creationId xmlns:p14="http://schemas.microsoft.com/office/powerpoint/2010/main" val="2656781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23" name="Picture Placeholder 21"/>
          <p:cNvSpPr>
            <a:spLocks noGrp="1"/>
          </p:cNvSpPr>
          <p:nvPr>
            <p:ph type="pic" sz="quarter" idx="14" hasCustomPrompt="1"/>
          </p:nvPr>
        </p:nvSpPr>
        <p:spPr>
          <a:xfrm>
            <a:off x="3044952" y="1371600"/>
            <a:ext cx="3054096" cy="5486400"/>
          </a:xfrm>
          <a:solidFill>
            <a:schemeClr val="bg1"/>
          </a:solidFill>
        </p:spPr>
        <p:txBody>
          <a:bodyPr>
            <a:normAutofit/>
          </a:bodyPr>
          <a:lstStyle>
            <a:lvl1pPr marL="0" indent="0">
              <a:buNone/>
              <a:defRPr sz="1600"/>
            </a:lvl1pPr>
          </a:lstStyle>
          <a:p>
            <a:r>
              <a:rPr lang="en-US" dirty="0" smtClean="0"/>
              <a:t>Click icon below to insert picture</a:t>
            </a:r>
            <a:endParaRPr lang="en-US" dirty="0"/>
          </a:p>
        </p:txBody>
      </p:sp>
      <p:grpSp>
        <p:nvGrpSpPr>
          <p:cNvPr id="3" name="Group 2"/>
          <p:cNvGrpSpPr/>
          <p:nvPr userDrawn="1"/>
        </p:nvGrpSpPr>
        <p:grpSpPr>
          <a:xfrm>
            <a:off x="360699" y="268817"/>
            <a:ext cx="506711" cy="172508"/>
            <a:chOff x="360699" y="268817"/>
            <a:chExt cx="506711" cy="172508"/>
          </a:xfrm>
          <a:solidFill>
            <a:schemeClr val="accent1"/>
          </a:solidFill>
        </p:grpSpPr>
        <p:sp>
          <p:nvSpPr>
            <p:cNvPr id="6" name="Rectangle 5"/>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2000" dirty="0">
                <a:solidFill>
                  <a:prstClr val="white"/>
                </a:solidFill>
              </a:endParaRPr>
            </a:p>
          </p:txBody>
        </p:sp>
        <p:sp>
          <p:nvSpPr>
            <p:cNvPr id="7" name="Rectangle 6"/>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2000" dirty="0">
                <a:solidFill>
                  <a:prstClr val="white"/>
                </a:solidFill>
              </a:endParaRPr>
            </a:p>
          </p:txBody>
        </p:sp>
      </p:grpSp>
      <p:sp>
        <p:nvSpPr>
          <p:cNvPr id="17" name="Text Placeholder 6"/>
          <p:cNvSpPr>
            <a:spLocks noGrp="1"/>
          </p:cNvSpPr>
          <p:nvPr>
            <p:ph type="body" sz="quarter" idx="12" hasCustomPrompt="1"/>
          </p:nvPr>
        </p:nvSpPr>
        <p:spPr>
          <a:xfrm>
            <a:off x="342900" y="594566"/>
            <a:ext cx="7772400" cy="731520"/>
          </a:xfrm>
        </p:spPr>
        <p:txBody>
          <a:bodyPr lIns="0" tIns="0" rIns="0" bIns="0" anchor="t" anchorCtr="0">
            <a:noAutofit/>
          </a:bodyPr>
          <a:lstStyle>
            <a:lvl1pPr marL="0" indent="0">
              <a:lnSpc>
                <a:spcPts val="2600"/>
              </a:lnSpc>
              <a:spcBef>
                <a:spcPts val="600"/>
              </a:spcBef>
              <a:buNone/>
              <a:defRPr sz="2400" b="1" baseline="0">
                <a:solidFill>
                  <a:schemeClr val="accent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Heading</a:t>
            </a:r>
            <a:endParaRPr lang="en-US" dirty="0"/>
          </a:p>
        </p:txBody>
      </p:sp>
      <p:sp>
        <p:nvSpPr>
          <p:cNvPr id="22" name="Picture Placeholder 21"/>
          <p:cNvSpPr>
            <a:spLocks noGrp="1"/>
          </p:cNvSpPr>
          <p:nvPr>
            <p:ph type="pic" sz="quarter" idx="13" hasCustomPrompt="1"/>
          </p:nvPr>
        </p:nvSpPr>
        <p:spPr>
          <a:xfrm>
            <a:off x="0" y="1371600"/>
            <a:ext cx="3044952" cy="5486400"/>
          </a:xfrm>
        </p:spPr>
        <p:txBody>
          <a:bodyPr>
            <a:normAutofit/>
          </a:bodyPr>
          <a:lstStyle>
            <a:lvl1pPr marL="0" indent="0">
              <a:buNone/>
              <a:defRPr sz="1600"/>
            </a:lvl1pPr>
          </a:lstStyle>
          <a:p>
            <a:r>
              <a:rPr lang="en-US" dirty="0" smtClean="0"/>
              <a:t>Click icon below to insert picture</a:t>
            </a:r>
            <a:endParaRPr lang="en-US" dirty="0"/>
          </a:p>
        </p:txBody>
      </p:sp>
      <p:sp>
        <p:nvSpPr>
          <p:cNvPr id="24" name="Picture Placeholder 21"/>
          <p:cNvSpPr>
            <a:spLocks noGrp="1"/>
          </p:cNvSpPr>
          <p:nvPr>
            <p:ph type="pic" sz="quarter" idx="15" hasCustomPrompt="1"/>
          </p:nvPr>
        </p:nvSpPr>
        <p:spPr>
          <a:xfrm>
            <a:off x="6099048" y="1371600"/>
            <a:ext cx="3044952" cy="5486400"/>
          </a:xfrm>
        </p:spPr>
        <p:txBody>
          <a:bodyPr>
            <a:normAutofit/>
          </a:bodyPr>
          <a:lstStyle>
            <a:lvl1pPr marL="0" indent="0">
              <a:buNone/>
              <a:defRPr sz="1600"/>
            </a:lvl1pPr>
          </a:lstStyle>
          <a:p>
            <a:r>
              <a:rPr lang="en-US" dirty="0" smtClean="0"/>
              <a:t>Click icon below to insert picture</a:t>
            </a:r>
            <a:endParaRPr lang="en-US" dirty="0"/>
          </a:p>
        </p:txBody>
      </p:sp>
      <p:sp>
        <p:nvSpPr>
          <p:cNvPr id="10" name="TextBox 9"/>
          <p:cNvSpPr txBox="1"/>
          <p:nvPr userDrawn="1"/>
        </p:nvSpPr>
        <p:spPr>
          <a:xfrm>
            <a:off x="7894617" y="6626363"/>
            <a:ext cx="822960" cy="123111"/>
          </a:xfrm>
          <a:prstGeom prst="rect">
            <a:avLst/>
          </a:prstGeom>
          <a:noFill/>
        </p:spPr>
        <p:txBody>
          <a:bodyPr wrap="square" lIns="0" tIns="0" rIns="0" bIns="0" rtlCol="0" anchor="ctr" anchorCtr="0">
            <a:spAutoFit/>
          </a:bodyPr>
          <a:lstStyle/>
          <a:p>
            <a:pPr defTabSz="457200"/>
            <a:r>
              <a:rPr lang="en-US" sz="800" kern="0" spc="-30" dirty="0">
                <a:solidFill>
                  <a:schemeClr val="tx1"/>
                </a:solidFill>
                <a:cs typeface="Arial"/>
              </a:rPr>
              <a:t>© IBM Corporation </a:t>
            </a:r>
          </a:p>
        </p:txBody>
      </p:sp>
      <p:sp>
        <p:nvSpPr>
          <p:cNvPr id="11" name="TextBox 10"/>
          <p:cNvSpPr txBox="1"/>
          <p:nvPr userDrawn="1"/>
        </p:nvSpPr>
        <p:spPr>
          <a:xfrm>
            <a:off x="8726442" y="6626363"/>
            <a:ext cx="331908" cy="123111"/>
          </a:xfrm>
          <a:prstGeom prst="rect">
            <a:avLst/>
          </a:prstGeom>
          <a:noFill/>
        </p:spPr>
        <p:txBody>
          <a:bodyPr wrap="square" lIns="0" tIns="0" rIns="0" bIns="0" rtlCol="0" anchor="ctr" anchorCtr="0">
            <a:spAutoFit/>
          </a:bodyPr>
          <a:lstStyle/>
          <a:p>
            <a:pPr algn="l" defTabSz="457200"/>
            <a:fld id="{9B56CEAA-430B-E444-BEC6-7F9CF6806FD6}" type="slidenum">
              <a:rPr lang="en-US" sz="800" kern="0" spc="-30">
                <a:solidFill>
                  <a:schemeClr val="tx1"/>
                </a:solidFill>
                <a:cs typeface="Arial"/>
              </a:rPr>
              <a:pPr algn="l" defTabSz="457200"/>
              <a:t>‹#›</a:t>
            </a:fld>
            <a:endParaRPr lang="en-US" sz="800" kern="0" spc="-30" dirty="0">
              <a:solidFill>
                <a:schemeClr val="tx1"/>
              </a:solidFill>
              <a:cs typeface="Arial"/>
            </a:endParaRPr>
          </a:p>
        </p:txBody>
      </p:sp>
      <p:sp>
        <p:nvSpPr>
          <p:cNvPr id="25" name="Text Placeholder 6"/>
          <p:cNvSpPr>
            <a:spLocks noGrp="1"/>
          </p:cNvSpPr>
          <p:nvPr>
            <p:ph type="body" sz="quarter" idx="11" hasCustomPrompt="1"/>
          </p:nvPr>
        </p:nvSpPr>
        <p:spPr>
          <a:xfrm>
            <a:off x="379476" y="2148840"/>
            <a:ext cx="2286000" cy="1280160"/>
          </a:xfrm>
        </p:spPr>
        <p:txBody>
          <a:bodyPr lIns="0" tIns="0" rIns="0" bIns="0" anchor="t" anchorCtr="0">
            <a:noAutofit/>
          </a:bodyPr>
          <a:lstStyle>
            <a:lvl1pPr marL="0" indent="0" algn="ctr">
              <a:spcBef>
                <a:spcPts val="300"/>
              </a:spcBef>
              <a:buNone/>
              <a:defRPr sz="16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Text</a:t>
            </a:r>
            <a:endParaRPr lang="en-US" dirty="0"/>
          </a:p>
        </p:txBody>
      </p:sp>
      <p:sp>
        <p:nvSpPr>
          <p:cNvPr id="26" name="Text Placeholder 6"/>
          <p:cNvSpPr>
            <a:spLocks noGrp="1"/>
          </p:cNvSpPr>
          <p:nvPr>
            <p:ph type="body" sz="quarter" idx="16" hasCustomPrompt="1"/>
          </p:nvPr>
        </p:nvSpPr>
        <p:spPr>
          <a:xfrm>
            <a:off x="3429000" y="2148840"/>
            <a:ext cx="2286000" cy="1280160"/>
          </a:xfrm>
        </p:spPr>
        <p:txBody>
          <a:bodyPr lIns="0" tIns="0" rIns="0" bIns="0" anchor="t" anchorCtr="0">
            <a:noAutofit/>
          </a:bodyPr>
          <a:lstStyle>
            <a:lvl1pPr marL="0" indent="0" algn="ctr">
              <a:spcBef>
                <a:spcPts val="300"/>
              </a:spcBef>
              <a:buNone/>
              <a:defRPr sz="16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Text</a:t>
            </a:r>
            <a:endParaRPr lang="en-US" dirty="0"/>
          </a:p>
        </p:txBody>
      </p:sp>
      <p:sp>
        <p:nvSpPr>
          <p:cNvPr id="27" name="Text Placeholder 6"/>
          <p:cNvSpPr>
            <a:spLocks noGrp="1"/>
          </p:cNvSpPr>
          <p:nvPr>
            <p:ph type="body" sz="quarter" idx="17" hasCustomPrompt="1"/>
          </p:nvPr>
        </p:nvSpPr>
        <p:spPr>
          <a:xfrm>
            <a:off x="6478524" y="2148840"/>
            <a:ext cx="2286000" cy="1280160"/>
          </a:xfrm>
        </p:spPr>
        <p:txBody>
          <a:bodyPr lIns="0" tIns="0" rIns="0" bIns="0" anchor="t" anchorCtr="0">
            <a:noAutofit/>
          </a:bodyPr>
          <a:lstStyle>
            <a:lvl1pPr marL="0" indent="0" algn="ctr">
              <a:spcBef>
                <a:spcPts val="300"/>
              </a:spcBef>
              <a:buNone/>
              <a:defRPr sz="16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Text</a:t>
            </a:r>
            <a:endParaRPr lang="en-US" dirty="0"/>
          </a:p>
        </p:txBody>
      </p:sp>
      <p:pic>
        <p:nvPicPr>
          <p:cNvPr id="5" name="Picture 4"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l="-2" r="-749"/>
          <a:stretch/>
        </p:blipFill>
        <p:spPr>
          <a:xfrm>
            <a:off x="236896" y="6205574"/>
            <a:ext cx="597936" cy="448242"/>
          </a:xfrm>
          <a:prstGeom prst="rect">
            <a:avLst/>
          </a:prstGeom>
        </p:spPr>
      </p:pic>
    </p:spTree>
    <p:extLst>
      <p:ext uri="{BB962C8B-B14F-4D97-AF65-F5344CB8AC3E}">
        <p14:creationId xmlns:p14="http://schemas.microsoft.com/office/powerpoint/2010/main" val="2293632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3">
    <p:spTree>
      <p:nvGrpSpPr>
        <p:cNvPr id="1" name=""/>
        <p:cNvGrpSpPr/>
        <p:nvPr/>
      </p:nvGrpSpPr>
      <p:grpSpPr>
        <a:xfrm>
          <a:off x="0" y="0"/>
          <a:ext cx="0" cy="0"/>
          <a:chOff x="0" y="0"/>
          <a:chExt cx="0" cy="0"/>
        </a:xfrm>
      </p:grpSpPr>
      <p:pic>
        <p:nvPicPr>
          <p:cNvPr id="15" name="Picture Placeholder 100"/>
          <p:cNvPicPr>
            <a:picLocks noChangeAspect="1"/>
          </p:cNvPicPr>
          <p:nvPr userDrawn="1"/>
        </p:nvPicPr>
        <p:blipFill>
          <a:blip r:embed="rId2" cstate="print">
            <a:extLst>
              <a:ext uri="{28A0092B-C50C-407E-A947-70E740481C1C}">
                <a14:useLocalDpi xmlns:a14="http://schemas.microsoft.com/office/drawing/2010/main" val="0"/>
              </a:ext>
            </a:extLst>
          </a:blip>
          <a:srcRect l="7" r="7"/>
          <a:stretch>
            <a:fillRect/>
          </a:stretch>
        </p:blipFill>
        <p:spPr>
          <a:xfrm>
            <a:off x="3044952" y="1371600"/>
            <a:ext cx="3054096" cy="5486400"/>
          </a:xfrm>
          <a:prstGeom prst="rect">
            <a:avLst/>
          </a:prstGeom>
        </p:spPr>
      </p:pic>
      <p:pic>
        <p:nvPicPr>
          <p:cNvPr id="16" name="Picture Placeholder 71"/>
          <p:cNvPicPr>
            <a:picLocks noChangeAspect="1"/>
          </p:cNvPicPr>
          <p:nvPr userDrawn="1"/>
        </p:nvPicPr>
        <p:blipFill rotWithShape="1">
          <a:blip r:embed="rId3" cstate="print">
            <a:extLst>
              <a:ext uri="{28A0092B-C50C-407E-A947-70E740481C1C}">
                <a14:useLocalDpi xmlns:a14="http://schemas.microsoft.com/office/drawing/2010/main" val="0"/>
              </a:ext>
            </a:extLst>
          </a:blip>
          <a:srcRect l="11" r="11"/>
          <a:stretch/>
        </p:blipFill>
        <p:spPr>
          <a:xfrm>
            <a:off x="0" y="1371600"/>
            <a:ext cx="3044952" cy="5486400"/>
          </a:xfrm>
          <a:prstGeom prst="rect">
            <a:avLst/>
          </a:prstGeom>
        </p:spPr>
      </p:pic>
      <p:pic>
        <p:nvPicPr>
          <p:cNvPr id="18" name="Picture Placeholder 89"/>
          <p:cNvPicPr>
            <a:picLocks noChangeAspect="1"/>
          </p:cNvPicPr>
          <p:nvPr userDrawn="1"/>
        </p:nvPicPr>
        <p:blipFill>
          <a:blip r:embed="rId4" cstate="print">
            <a:extLst>
              <a:ext uri="{28A0092B-C50C-407E-A947-70E740481C1C}">
                <a14:useLocalDpi xmlns:a14="http://schemas.microsoft.com/office/drawing/2010/main" val="0"/>
              </a:ext>
            </a:extLst>
          </a:blip>
          <a:srcRect l="104" r="104"/>
          <a:stretch>
            <a:fillRect/>
          </a:stretch>
        </p:blipFill>
        <p:spPr>
          <a:xfrm>
            <a:off x="6099048" y="1371600"/>
            <a:ext cx="3044952" cy="5486400"/>
          </a:xfrm>
          <a:prstGeom prst="rect">
            <a:avLst/>
          </a:prstGeom>
        </p:spPr>
      </p:pic>
      <p:grpSp>
        <p:nvGrpSpPr>
          <p:cNvPr id="3" name="Group 2"/>
          <p:cNvGrpSpPr/>
          <p:nvPr userDrawn="1"/>
        </p:nvGrpSpPr>
        <p:grpSpPr>
          <a:xfrm>
            <a:off x="360699" y="268817"/>
            <a:ext cx="506711" cy="172508"/>
            <a:chOff x="360699" y="268817"/>
            <a:chExt cx="506711" cy="172508"/>
          </a:xfrm>
          <a:solidFill>
            <a:schemeClr val="accent1"/>
          </a:solidFill>
        </p:grpSpPr>
        <p:sp>
          <p:nvSpPr>
            <p:cNvPr id="6" name="Rectangle 5"/>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2000" dirty="0">
                <a:solidFill>
                  <a:prstClr val="white"/>
                </a:solidFill>
              </a:endParaRPr>
            </a:p>
          </p:txBody>
        </p:sp>
        <p:sp>
          <p:nvSpPr>
            <p:cNvPr id="7" name="Rectangle 6"/>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2000" dirty="0">
                <a:solidFill>
                  <a:prstClr val="white"/>
                </a:solidFill>
              </a:endParaRPr>
            </a:p>
          </p:txBody>
        </p:sp>
      </p:grpSp>
      <p:sp>
        <p:nvSpPr>
          <p:cNvPr id="17" name="Text Placeholder 6"/>
          <p:cNvSpPr>
            <a:spLocks noGrp="1"/>
          </p:cNvSpPr>
          <p:nvPr>
            <p:ph type="body" sz="quarter" idx="12" hasCustomPrompt="1"/>
          </p:nvPr>
        </p:nvSpPr>
        <p:spPr>
          <a:xfrm>
            <a:off x="342900" y="594566"/>
            <a:ext cx="7772400" cy="731520"/>
          </a:xfrm>
        </p:spPr>
        <p:txBody>
          <a:bodyPr lIns="0" tIns="0" rIns="0" bIns="0" anchor="t" anchorCtr="0">
            <a:noAutofit/>
          </a:bodyPr>
          <a:lstStyle>
            <a:lvl1pPr marL="0" indent="0">
              <a:lnSpc>
                <a:spcPts val="2600"/>
              </a:lnSpc>
              <a:spcBef>
                <a:spcPts val="600"/>
              </a:spcBef>
              <a:buNone/>
              <a:defRPr sz="2400" b="1" baseline="0">
                <a:solidFill>
                  <a:schemeClr val="accent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Heading</a:t>
            </a:r>
            <a:endParaRPr lang="en-US" dirty="0"/>
          </a:p>
        </p:txBody>
      </p:sp>
      <p:sp>
        <p:nvSpPr>
          <p:cNvPr id="10" name="TextBox 9"/>
          <p:cNvSpPr txBox="1"/>
          <p:nvPr userDrawn="1"/>
        </p:nvSpPr>
        <p:spPr>
          <a:xfrm>
            <a:off x="7894617" y="6626363"/>
            <a:ext cx="822960" cy="123111"/>
          </a:xfrm>
          <a:prstGeom prst="rect">
            <a:avLst/>
          </a:prstGeom>
          <a:noFill/>
        </p:spPr>
        <p:txBody>
          <a:bodyPr wrap="square" lIns="0" tIns="0" rIns="0" bIns="0" rtlCol="0" anchor="ctr" anchorCtr="0">
            <a:spAutoFit/>
          </a:bodyPr>
          <a:lstStyle/>
          <a:p>
            <a:pPr defTabSz="457200"/>
            <a:r>
              <a:rPr lang="en-US" sz="800" kern="0" spc="-30" dirty="0">
                <a:solidFill>
                  <a:schemeClr val="tx1"/>
                </a:solidFill>
                <a:cs typeface="Arial"/>
              </a:rPr>
              <a:t>© IBM Corporation </a:t>
            </a:r>
          </a:p>
        </p:txBody>
      </p:sp>
      <p:sp>
        <p:nvSpPr>
          <p:cNvPr id="11" name="TextBox 10"/>
          <p:cNvSpPr txBox="1"/>
          <p:nvPr userDrawn="1"/>
        </p:nvSpPr>
        <p:spPr>
          <a:xfrm>
            <a:off x="8726442" y="6626363"/>
            <a:ext cx="331908" cy="123111"/>
          </a:xfrm>
          <a:prstGeom prst="rect">
            <a:avLst/>
          </a:prstGeom>
          <a:noFill/>
        </p:spPr>
        <p:txBody>
          <a:bodyPr wrap="square" lIns="0" tIns="0" rIns="0" bIns="0" rtlCol="0" anchor="ctr" anchorCtr="0">
            <a:spAutoFit/>
          </a:bodyPr>
          <a:lstStyle/>
          <a:p>
            <a:pPr algn="l" defTabSz="457200"/>
            <a:fld id="{9B56CEAA-430B-E444-BEC6-7F9CF6806FD6}" type="slidenum">
              <a:rPr lang="en-US" sz="800" kern="0" spc="-30">
                <a:solidFill>
                  <a:schemeClr val="tx1"/>
                </a:solidFill>
                <a:cs typeface="Arial"/>
              </a:rPr>
              <a:pPr algn="l" defTabSz="457200"/>
              <a:t>‹#›</a:t>
            </a:fld>
            <a:endParaRPr lang="en-US" sz="800" kern="0" spc="-30" dirty="0">
              <a:solidFill>
                <a:schemeClr val="tx1"/>
              </a:solidFill>
              <a:cs typeface="Arial"/>
            </a:endParaRPr>
          </a:p>
        </p:txBody>
      </p:sp>
      <p:sp>
        <p:nvSpPr>
          <p:cNvPr id="25" name="Text Placeholder 6"/>
          <p:cNvSpPr>
            <a:spLocks noGrp="1"/>
          </p:cNvSpPr>
          <p:nvPr>
            <p:ph type="body" sz="quarter" idx="11" hasCustomPrompt="1"/>
          </p:nvPr>
        </p:nvSpPr>
        <p:spPr>
          <a:xfrm>
            <a:off x="379476" y="2148840"/>
            <a:ext cx="2286000" cy="1280160"/>
          </a:xfrm>
        </p:spPr>
        <p:txBody>
          <a:bodyPr lIns="0" tIns="0" rIns="0" bIns="0" anchor="t" anchorCtr="0">
            <a:noAutofit/>
          </a:bodyPr>
          <a:lstStyle>
            <a:lvl1pPr marL="0" indent="0" algn="ctr">
              <a:spcBef>
                <a:spcPts val="300"/>
              </a:spcBef>
              <a:buNone/>
              <a:defRPr sz="16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Text</a:t>
            </a:r>
            <a:endParaRPr lang="en-US" dirty="0"/>
          </a:p>
        </p:txBody>
      </p:sp>
      <p:sp>
        <p:nvSpPr>
          <p:cNvPr id="26" name="Text Placeholder 6"/>
          <p:cNvSpPr>
            <a:spLocks noGrp="1"/>
          </p:cNvSpPr>
          <p:nvPr>
            <p:ph type="body" sz="quarter" idx="16" hasCustomPrompt="1"/>
          </p:nvPr>
        </p:nvSpPr>
        <p:spPr>
          <a:xfrm>
            <a:off x="3429000" y="2148840"/>
            <a:ext cx="2286000" cy="1280160"/>
          </a:xfrm>
        </p:spPr>
        <p:txBody>
          <a:bodyPr lIns="0" tIns="0" rIns="0" bIns="0" anchor="t" anchorCtr="0">
            <a:noAutofit/>
          </a:bodyPr>
          <a:lstStyle>
            <a:lvl1pPr marL="0" indent="0" algn="ctr">
              <a:spcBef>
                <a:spcPts val="300"/>
              </a:spcBef>
              <a:buNone/>
              <a:defRPr sz="16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Text</a:t>
            </a:r>
            <a:endParaRPr lang="en-US" dirty="0"/>
          </a:p>
        </p:txBody>
      </p:sp>
      <p:sp>
        <p:nvSpPr>
          <p:cNvPr id="27" name="Text Placeholder 6"/>
          <p:cNvSpPr>
            <a:spLocks noGrp="1"/>
          </p:cNvSpPr>
          <p:nvPr>
            <p:ph type="body" sz="quarter" idx="17" hasCustomPrompt="1"/>
          </p:nvPr>
        </p:nvSpPr>
        <p:spPr>
          <a:xfrm>
            <a:off x="6478524" y="2148840"/>
            <a:ext cx="2286000" cy="1280160"/>
          </a:xfrm>
        </p:spPr>
        <p:txBody>
          <a:bodyPr lIns="0" tIns="0" rIns="0" bIns="0" anchor="t" anchorCtr="0">
            <a:noAutofit/>
          </a:bodyPr>
          <a:lstStyle>
            <a:lvl1pPr marL="0" indent="0" algn="ctr">
              <a:spcBef>
                <a:spcPts val="300"/>
              </a:spcBef>
              <a:buNone/>
              <a:defRPr sz="16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Text</a:t>
            </a:r>
            <a:endParaRPr lang="en-US" dirty="0"/>
          </a:p>
        </p:txBody>
      </p:sp>
      <p:pic>
        <p:nvPicPr>
          <p:cNvPr id="5" name="Picture 4" descr="cloud_only copy.png"/>
          <p:cNvPicPr>
            <a:picLocks noChangeAspect="1"/>
          </p:cNvPicPr>
          <p:nvPr userDrawn="1"/>
        </p:nvPicPr>
        <p:blipFill rotWithShape="1">
          <a:blip r:embed="rId5" cstate="print">
            <a:alphaModFix/>
            <a:extLst>
              <a:ext uri="{28A0092B-C50C-407E-A947-70E740481C1C}">
                <a14:useLocalDpi xmlns:a14="http://schemas.microsoft.com/office/drawing/2010/main" val="0"/>
              </a:ext>
            </a:extLst>
          </a:blip>
          <a:srcRect l="-2" r="-749"/>
          <a:stretch/>
        </p:blipFill>
        <p:spPr>
          <a:xfrm>
            <a:off x="236896" y="6205574"/>
            <a:ext cx="597936" cy="448242"/>
          </a:xfrm>
          <a:prstGeom prst="rect">
            <a:avLst/>
          </a:prstGeom>
        </p:spPr>
      </p:pic>
    </p:spTree>
    <p:extLst>
      <p:ext uri="{BB962C8B-B14F-4D97-AF65-F5344CB8AC3E}">
        <p14:creationId xmlns:p14="http://schemas.microsoft.com/office/powerpoint/2010/main" val="1231831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ybrid Cloud 1">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0" y="0"/>
            <a:ext cx="9144000" cy="6858000"/>
          </a:xfrm>
          <a:prstGeom prst="rect">
            <a:avLst/>
          </a:prstGeom>
          <a:solidFill>
            <a:srgbClr val="81CD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0" y="4846320"/>
            <a:ext cx="9144000" cy="201168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p:cNvGrpSpPr/>
          <p:nvPr userDrawn="1"/>
        </p:nvGrpSpPr>
        <p:grpSpPr>
          <a:xfrm>
            <a:off x="360699" y="268817"/>
            <a:ext cx="506711" cy="172508"/>
            <a:chOff x="360699" y="268817"/>
            <a:chExt cx="506711" cy="172508"/>
          </a:xfrm>
          <a:solidFill>
            <a:schemeClr val="bg1"/>
          </a:solidFill>
        </p:grpSpPr>
        <p:sp>
          <p:nvSpPr>
            <p:cNvPr id="6" name="Rectangle 5"/>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7" name="Rectangle 6"/>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grpSp>
      <p:sp>
        <p:nvSpPr>
          <p:cNvPr id="17" name="Text Placeholder 6"/>
          <p:cNvSpPr>
            <a:spLocks noGrp="1"/>
          </p:cNvSpPr>
          <p:nvPr>
            <p:ph type="body" sz="quarter" idx="12" hasCustomPrompt="1"/>
          </p:nvPr>
        </p:nvSpPr>
        <p:spPr>
          <a:xfrm>
            <a:off x="342900" y="594566"/>
            <a:ext cx="8801100" cy="333425"/>
          </a:xfrm>
        </p:spPr>
        <p:txBody>
          <a:bodyPr lIns="0" tIns="0" rIns="0" bIns="0" anchor="t" anchorCtr="0">
            <a:spAutoFit/>
          </a:bodyPr>
          <a:lstStyle>
            <a:lvl1pPr marL="0" indent="0">
              <a:lnSpc>
                <a:spcPts val="2600"/>
              </a:lnSpc>
              <a:spcBef>
                <a:spcPts val="600"/>
              </a:spcBef>
              <a:buNone/>
              <a:defRPr sz="2400" b="1"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Heading</a:t>
            </a:r>
            <a:endParaRPr lang="en-US" dirty="0"/>
          </a:p>
        </p:txBody>
      </p:sp>
      <p:sp>
        <p:nvSpPr>
          <p:cNvPr id="11" name="TextBox 10"/>
          <p:cNvSpPr txBox="1"/>
          <p:nvPr userDrawn="1"/>
        </p:nvSpPr>
        <p:spPr>
          <a:xfrm>
            <a:off x="8732722" y="6626363"/>
            <a:ext cx="331908" cy="123111"/>
          </a:xfrm>
          <a:prstGeom prst="rect">
            <a:avLst/>
          </a:prstGeom>
          <a:noFill/>
        </p:spPr>
        <p:txBody>
          <a:bodyPr wrap="square" lIns="0" tIns="0" rIns="0" bIns="0" rtlCol="0" anchor="ctr" anchorCtr="0">
            <a:spAutoFit/>
          </a:bodyPr>
          <a:lstStyle/>
          <a:p>
            <a:pPr algn="l" defTabSz="457200"/>
            <a:fld id="{9B56CEAA-430B-E444-BEC6-7F9CF6806FD6}" type="slidenum">
              <a:rPr lang="en-US" sz="800" kern="0" spc="-30">
                <a:solidFill>
                  <a:schemeClr val="bg1"/>
                </a:solidFill>
                <a:cs typeface="Arial"/>
              </a:rPr>
              <a:pPr algn="l" defTabSz="457200"/>
              <a:t>‹#›</a:t>
            </a:fld>
            <a:endParaRPr lang="en-US" sz="800" kern="0" spc="-30" dirty="0">
              <a:solidFill>
                <a:schemeClr val="bg1"/>
              </a:solidFill>
              <a:cs typeface="Arial"/>
            </a:endParaRPr>
          </a:p>
        </p:txBody>
      </p:sp>
      <p:pic>
        <p:nvPicPr>
          <p:cNvPr id="5" name="Picture 4"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l="-2" r="-749"/>
          <a:stretch/>
        </p:blipFill>
        <p:spPr>
          <a:xfrm>
            <a:off x="236896" y="6205574"/>
            <a:ext cx="597936" cy="448242"/>
          </a:xfrm>
          <a:prstGeom prst="rect">
            <a:avLst/>
          </a:prstGeom>
        </p:spPr>
      </p:pic>
      <p:sp>
        <p:nvSpPr>
          <p:cNvPr id="10" name="TextBox 9"/>
          <p:cNvSpPr txBox="1"/>
          <p:nvPr userDrawn="1"/>
        </p:nvSpPr>
        <p:spPr>
          <a:xfrm>
            <a:off x="7900897" y="6626363"/>
            <a:ext cx="822960" cy="123111"/>
          </a:xfrm>
          <a:prstGeom prst="rect">
            <a:avLst/>
          </a:prstGeom>
          <a:noFill/>
        </p:spPr>
        <p:txBody>
          <a:bodyPr wrap="square" lIns="0" tIns="0" rIns="0" bIns="0" rtlCol="0" anchor="ctr" anchorCtr="0">
            <a:spAutoFit/>
          </a:bodyPr>
          <a:lstStyle/>
          <a:p>
            <a:pPr defTabSz="457200"/>
            <a:r>
              <a:rPr lang="en-US" sz="800" kern="0" spc="-30" dirty="0">
                <a:solidFill>
                  <a:schemeClr val="bg1"/>
                </a:solidFill>
                <a:cs typeface="Arial"/>
              </a:rPr>
              <a:t>© IBM Corporation </a:t>
            </a:r>
          </a:p>
        </p:txBody>
      </p:sp>
    </p:spTree>
    <p:extLst>
      <p:ext uri="{BB962C8B-B14F-4D97-AF65-F5344CB8AC3E}">
        <p14:creationId xmlns:p14="http://schemas.microsoft.com/office/powerpoint/2010/main" val="4117743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ybrid Cloud 2">
    <p:bg>
      <p:bgPr>
        <a:solidFill>
          <a:schemeClr val="bg1"/>
        </a:solidFill>
        <a:effectLst/>
      </p:bgPr>
    </p:bg>
    <p:spTree>
      <p:nvGrpSpPr>
        <p:cNvPr id="1" name=""/>
        <p:cNvGrpSpPr/>
        <p:nvPr/>
      </p:nvGrpSpPr>
      <p:grpSpPr>
        <a:xfrm>
          <a:off x="0" y="0"/>
          <a:ext cx="0" cy="0"/>
          <a:chOff x="0" y="0"/>
          <a:chExt cx="0" cy="0"/>
        </a:xfrm>
      </p:grpSpPr>
      <p:sp>
        <p:nvSpPr>
          <p:cNvPr id="13" name="Rectangle 12"/>
          <p:cNvSpPr/>
          <p:nvPr userDrawn="1"/>
        </p:nvSpPr>
        <p:spPr>
          <a:xfrm>
            <a:off x="-5080" y="0"/>
            <a:ext cx="4531360" cy="6858000"/>
          </a:xfrm>
          <a:prstGeom prst="rect">
            <a:avLst/>
          </a:prstGeom>
          <a:solidFill>
            <a:srgbClr val="0D426C">
              <a:alpha val="8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p:cNvGrpSpPr/>
          <p:nvPr userDrawn="1"/>
        </p:nvGrpSpPr>
        <p:grpSpPr>
          <a:xfrm>
            <a:off x="360699" y="268817"/>
            <a:ext cx="506711" cy="172508"/>
            <a:chOff x="360699" y="268817"/>
            <a:chExt cx="506711" cy="172508"/>
          </a:xfrm>
          <a:solidFill>
            <a:schemeClr val="bg1"/>
          </a:solidFill>
        </p:grpSpPr>
        <p:sp>
          <p:nvSpPr>
            <p:cNvPr id="6" name="Rectangle 5"/>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7" name="Rectangle 6"/>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grpSp>
      <p:sp>
        <p:nvSpPr>
          <p:cNvPr id="17" name="Text Placeholder 6"/>
          <p:cNvSpPr>
            <a:spLocks noGrp="1"/>
          </p:cNvSpPr>
          <p:nvPr>
            <p:ph type="body" sz="quarter" idx="12" hasCustomPrompt="1"/>
          </p:nvPr>
        </p:nvSpPr>
        <p:spPr>
          <a:xfrm>
            <a:off x="342900" y="594566"/>
            <a:ext cx="4183380" cy="333425"/>
          </a:xfrm>
        </p:spPr>
        <p:txBody>
          <a:bodyPr lIns="0" tIns="0" rIns="0" bIns="0" anchor="t" anchorCtr="0">
            <a:spAutoFit/>
          </a:bodyPr>
          <a:lstStyle>
            <a:lvl1pPr marL="0" indent="0">
              <a:lnSpc>
                <a:spcPts val="2600"/>
              </a:lnSpc>
              <a:spcBef>
                <a:spcPts val="600"/>
              </a:spcBef>
              <a:buNone/>
              <a:defRPr sz="2400" b="1"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Heading</a:t>
            </a:r>
            <a:endParaRPr lang="en-US" dirty="0"/>
          </a:p>
        </p:txBody>
      </p:sp>
      <p:sp>
        <p:nvSpPr>
          <p:cNvPr id="10" name="TextBox 9"/>
          <p:cNvSpPr txBox="1"/>
          <p:nvPr userDrawn="1"/>
        </p:nvSpPr>
        <p:spPr>
          <a:xfrm>
            <a:off x="7900897" y="6626363"/>
            <a:ext cx="822960" cy="123111"/>
          </a:xfrm>
          <a:prstGeom prst="rect">
            <a:avLst/>
          </a:prstGeom>
          <a:noFill/>
        </p:spPr>
        <p:txBody>
          <a:bodyPr wrap="square" lIns="0" tIns="0" rIns="0" bIns="0" rtlCol="0" anchor="ctr" anchorCtr="0">
            <a:spAutoFit/>
          </a:bodyPr>
          <a:lstStyle/>
          <a:p>
            <a:pPr defTabSz="457200"/>
            <a:r>
              <a:rPr lang="en-US" sz="800" kern="0" spc="-30" dirty="0">
                <a:solidFill>
                  <a:schemeClr val="tx1"/>
                </a:solidFill>
                <a:cs typeface="Arial"/>
              </a:rPr>
              <a:t>© IBM Corporation </a:t>
            </a:r>
          </a:p>
        </p:txBody>
      </p:sp>
      <p:sp>
        <p:nvSpPr>
          <p:cNvPr id="11" name="TextBox 10"/>
          <p:cNvSpPr txBox="1"/>
          <p:nvPr userDrawn="1"/>
        </p:nvSpPr>
        <p:spPr>
          <a:xfrm>
            <a:off x="8732722" y="6626363"/>
            <a:ext cx="331908" cy="123111"/>
          </a:xfrm>
          <a:prstGeom prst="rect">
            <a:avLst/>
          </a:prstGeom>
          <a:noFill/>
        </p:spPr>
        <p:txBody>
          <a:bodyPr wrap="square" lIns="0" tIns="0" rIns="0" bIns="0" rtlCol="0" anchor="ctr" anchorCtr="0">
            <a:spAutoFit/>
          </a:bodyPr>
          <a:lstStyle/>
          <a:p>
            <a:pPr algn="l" defTabSz="457200"/>
            <a:fld id="{9B56CEAA-430B-E444-BEC6-7F9CF6806FD6}" type="slidenum">
              <a:rPr lang="en-US" sz="800" kern="0" spc="-30">
                <a:solidFill>
                  <a:schemeClr val="tx1"/>
                </a:solidFill>
                <a:cs typeface="Arial"/>
              </a:rPr>
              <a:pPr algn="l" defTabSz="457200"/>
              <a:t>‹#›</a:t>
            </a:fld>
            <a:endParaRPr lang="en-US" sz="800" kern="0" spc="-30" dirty="0">
              <a:solidFill>
                <a:schemeClr val="tx1"/>
              </a:solidFill>
              <a:cs typeface="Arial"/>
            </a:endParaRPr>
          </a:p>
        </p:txBody>
      </p:sp>
      <p:pic>
        <p:nvPicPr>
          <p:cNvPr id="5" name="Picture 4"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l="-2" r="-749"/>
          <a:stretch/>
        </p:blipFill>
        <p:spPr>
          <a:xfrm>
            <a:off x="236896" y="6205574"/>
            <a:ext cx="597936" cy="448242"/>
          </a:xfrm>
          <a:prstGeom prst="rect">
            <a:avLst/>
          </a:prstGeom>
        </p:spPr>
      </p:pic>
    </p:spTree>
    <p:extLst>
      <p:ext uri="{BB962C8B-B14F-4D97-AF65-F5344CB8AC3E}">
        <p14:creationId xmlns:p14="http://schemas.microsoft.com/office/powerpoint/2010/main" val="2233850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ybrid Cloud 3">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0" y="0"/>
            <a:ext cx="9144000" cy="6858000"/>
          </a:xfrm>
          <a:prstGeom prst="rect">
            <a:avLst/>
          </a:prstGeom>
          <a:solidFill>
            <a:srgbClr val="81CD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0" y="0"/>
            <a:ext cx="27432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p:cNvGrpSpPr/>
          <p:nvPr userDrawn="1"/>
        </p:nvGrpSpPr>
        <p:grpSpPr>
          <a:xfrm>
            <a:off x="360699" y="268817"/>
            <a:ext cx="506711" cy="172508"/>
            <a:chOff x="360699" y="268817"/>
            <a:chExt cx="506711" cy="172508"/>
          </a:xfrm>
          <a:solidFill>
            <a:schemeClr val="bg1"/>
          </a:solidFill>
        </p:grpSpPr>
        <p:sp>
          <p:nvSpPr>
            <p:cNvPr id="6" name="Rectangle 5"/>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7" name="Rectangle 6"/>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grpSp>
      <p:sp>
        <p:nvSpPr>
          <p:cNvPr id="10" name="TextBox 9"/>
          <p:cNvSpPr txBox="1"/>
          <p:nvPr userDrawn="1"/>
        </p:nvSpPr>
        <p:spPr>
          <a:xfrm>
            <a:off x="7894617" y="6626363"/>
            <a:ext cx="822960" cy="123111"/>
          </a:xfrm>
          <a:prstGeom prst="rect">
            <a:avLst/>
          </a:prstGeom>
          <a:noFill/>
        </p:spPr>
        <p:txBody>
          <a:bodyPr wrap="square" lIns="0" tIns="0" rIns="0" bIns="0" rtlCol="0" anchor="ctr" anchorCtr="0">
            <a:spAutoFit/>
          </a:bodyPr>
          <a:lstStyle/>
          <a:p>
            <a:pPr defTabSz="457200"/>
            <a:r>
              <a:rPr lang="en-US" sz="800" kern="0" spc="-30" dirty="0">
                <a:solidFill>
                  <a:schemeClr val="tx1"/>
                </a:solidFill>
                <a:cs typeface="Arial"/>
              </a:rPr>
              <a:t>© IBM Corporation </a:t>
            </a:r>
          </a:p>
        </p:txBody>
      </p:sp>
      <p:sp>
        <p:nvSpPr>
          <p:cNvPr id="11" name="TextBox 10"/>
          <p:cNvSpPr txBox="1"/>
          <p:nvPr userDrawn="1"/>
        </p:nvSpPr>
        <p:spPr>
          <a:xfrm>
            <a:off x="8726442" y="6626363"/>
            <a:ext cx="331908" cy="123111"/>
          </a:xfrm>
          <a:prstGeom prst="rect">
            <a:avLst/>
          </a:prstGeom>
          <a:noFill/>
        </p:spPr>
        <p:txBody>
          <a:bodyPr wrap="square" lIns="0" tIns="0" rIns="0" bIns="0" rtlCol="0" anchor="ctr" anchorCtr="0">
            <a:spAutoFit/>
          </a:bodyPr>
          <a:lstStyle/>
          <a:p>
            <a:pPr algn="l" defTabSz="457200"/>
            <a:fld id="{9B56CEAA-430B-E444-BEC6-7F9CF6806FD6}" type="slidenum">
              <a:rPr lang="en-US" sz="800" kern="0" spc="-30">
                <a:solidFill>
                  <a:schemeClr val="tx1"/>
                </a:solidFill>
                <a:cs typeface="Arial"/>
              </a:rPr>
              <a:pPr algn="l" defTabSz="457200"/>
              <a:t>‹#›</a:t>
            </a:fld>
            <a:endParaRPr lang="en-US" sz="800" kern="0" spc="-30" dirty="0">
              <a:solidFill>
                <a:schemeClr val="tx1"/>
              </a:solidFill>
              <a:cs typeface="Arial"/>
            </a:endParaRPr>
          </a:p>
        </p:txBody>
      </p:sp>
      <p:pic>
        <p:nvPicPr>
          <p:cNvPr id="5" name="Picture 4"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l="-2" r="-749"/>
          <a:stretch/>
        </p:blipFill>
        <p:spPr>
          <a:xfrm>
            <a:off x="236896" y="6205574"/>
            <a:ext cx="597936" cy="448242"/>
          </a:xfrm>
          <a:prstGeom prst="rect">
            <a:avLst/>
          </a:prstGeom>
        </p:spPr>
      </p:pic>
      <p:sp>
        <p:nvSpPr>
          <p:cNvPr id="17" name="Text Placeholder 6"/>
          <p:cNvSpPr>
            <a:spLocks noGrp="1"/>
          </p:cNvSpPr>
          <p:nvPr>
            <p:ph type="body" sz="quarter" idx="12" hasCustomPrompt="1"/>
          </p:nvPr>
        </p:nvSpPr>
        <p:spPr>
          <a:xfrm>
            <a:off x="342900" y="594566"/>
            <a:ext cx="2400300" cy="333425"/>
          </a:xfrm>
        </p:spPr>
        <p:txBody>
          <a:bodyPr lIns="0" tIns="0" rIns="0" bIns="0" anchor="t" anchorCtr="0">
            <a:spAutoFit/>
          </a:bodyPr>
          <a:lstStyle>
            <a:lvl1pPr marL="0" indent="0">
              <a:lnSpc>
                <a:spcPts val="2600"/>
              </a:lnSpc>
              <a:spcBef>
                <a:spcPts val="600"/>
              </a:spcBef>
              <a:buNone/>
              <a:defRPr sz="2400" b="1"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Heading</a:t>
            </a:r>
            <a:endParaRPr lang="en-US" dirty="0"/>
          </a:p>
        </p:txBody>
      </p:sp>
    </p:spTree>
    <p:extLst>
      <p:ext uri="{BB962C8B-B14F-4D97-AF65-F5344CB8AC3E}">
        <p14:creationId xmlns:p14="http://schemas.microsoft.com/office/powerpoint/2010/main" val="18660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p:cNvSpPr>
            <a:spLocks noGrp="1"/>
          </p:cNvSpPr>
          <p:nvPr>
            <p:ph type="ftr" sz="quarter" idx="3"/>
          </p:nvPr>
        </p:nvSpPr>
        <p:spPr>
          <a:xfrm>
            <a:off x="3124200" y="6492875"/>
            <a:ext cx="28956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p>
        </p:txBody>
      </p:sp>
    </p:spTree>
    <p:extLst>
      <p:ext uri="{BB962C8B-B14F-4D97-AF65-F5344CB8AC3E}">
        <p14:creationId xmlns:p14="http://schemas.microsoft.com/office/powerpoint/2010/main" val="1708171183"/>
      </p:ext>
    </p:extLst>
  </p:cSld>
  <p:clrMap bg1="lt1" tx1="dk1" bg2="lt2" tx2="dk2" accent1="accent1" accent2="accent2" accent3="accent3" accent4="accent4" accent5="accent5" accent6="accent6" hlink="hlink" folHlink="folHlink"/>
  <p:sldLayoutIdLst>
    <p:sldLayoutId id="2147483673" r:id="rId1"/>
    <p:sldLayoutId id="2147483688" r:id="rId2"/>
    <p:sldLayoutId id="2147483700" r:id="rId3"/>
    <p:sldLayoutId id="2147483685" r:id="rId4"/>
    <p:sldLayoutId id="2147483686" r:id="rId5"/>
    <p:sldLayoutId id="2147483716" r:id="rId6"/>
    <p:sldLayoutId id="2147483687" r:id="rId7"/>
    <p:sldLayoutId id="2147483689" r:id="rId8"/>
    <p:sldLayoutId id="2147483690" r:id="rId9"/>
    <p:sldLayoutId id="2147483691" r:id="rId10"/>
    <p:sldLayoutId id="2147483692" r:id="rId11"/>
    <p:sldLayoutId id="2147483693" r:id="rId12"/>
    <p:sldLayoutId id="2147483694" r:id="rId13"/>
    <p:sldLayoutId id="2147483696" r:id="rId14"/>
    <p:sldLayoutId id="2147483697" r:id="rId15"/>
    <p:sldLayoutId id="2147483698" r:id="rId16"/>
    <p:sldLayoutId id="2147483680" r:id="rId17"/>
    <p:sldLayoutId id="2147483699" r:id="rId18"/>
    <p:sldLayoutId id="2147483702" r:id="rId19"/>
    <p:sldLayoutId id="2147483704" r:id="rId20"/>
    <p:sldLayoutId id="2147483706" r:id="rId21"/>
    <p:sldLayoutId id="2147483707" r:id="rId22"/>
    <p:sldLayoutId id="2147483708" r:id="rId23"/>
    <p:sldLayoutId id="2147483709" r:id="rId24"/>
    <p:sldLayoutId id="2147483710" r:id="rId25"/>
    <p:sldLayoutId id="2147483682" r:id="rId26"/>
    <p:sldLayoutId id="2147483711" r:id="rId27"/>
    <p:sldLayoutId id="2147483712" r:id="rId28"/>
    <p:sldLayoutId id="2147483713" r:id="rId29"/>
    <p:sldLayoutId id="2147483703" r:id="rId30"/>
    <p:sldLayoutId id="2147483717" r:id="rId31"/>
    <p:sldLayoutId id="2147483736" r:id="rId32"/>
    <p:sldLayoutId id="2147483737" r:id="rId33"/>
    <p:sldLayoutId id="2147483738" r:id="rId3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457200" rtl="0" eaLnBrk="1" latinLnBrk="0" hangingPunct="1">
        <a:spcBef>
          <a:spcPct val="0"/>
        </a:spcBef>
        <a:buNone/>
        <a:defRPr sz="2400" b="1" kern="0" spc="-3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1600" kern="0" spc="-3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1400" kern="0" spc="-3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1200" kern="0" spc="-3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1100" kern="0" spc="-3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1100" kern="0" spc="-3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3" Type="http://schemas.openxmlformats.org/officeDocument/2006/relationships/hyperlink" Target="https://developer.ibm.com/wasdev/downloads/#asset/tools-Migration_Toolkit_Liberty_Tech_Preview" TargetMode="External"/><Relationship Id="rId2" Type="http://schemas.openxmlformats.org/officeDocument/2006/relationships/notesSlide" Target="../notesSlides/notesSlide11.xml"/><Relationship Id="rId1" Type="http://schemas.openxmlformats.org/officeDocument/2006/relationships/slideLayout" Target="../slideLayouts/slideLayout33.xml"/><Relationship Id="rId4" Type="http://schemas.openxmlformats.org/officeDocument/2006/relationships/hyperlink" Target="https://developer.ibm.com/wasdev/downloads/#asset/tools-Migration_Toolkit_for_Application_Binaries_Tech_Preview"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34.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jpg"/><Relationship Id="rId4" Type="http://schemas.openxmlformats.org/officeDocument/2006/relationships/image" Target="../media/image32.png"/><Relationship Id="rId9"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4.xml"/><Relationship Id="rId1" Type="http://schemas.openxmlformats.org/officeDocument/2006/relationships/slideLayout" Target="../slideLayouts/slideLayout31.xml"/><Relationship Id="rId4" Type="http://schemas.openxmlformats.org/officeDocument/2006/relationships/image" Target="../media/image41.jp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31.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31.xml"/><Relationship Id="rId5" Type="http://schemas.openxmlformats.org/officeDocument/2006/relationships/image" Target="../media/image46.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8" Type="http://schemas.openxmlformats.org/officeDocument/2006/relationships/hyperlink" Target="http://12factor.net/processes" TargetMode="External"/><Relationship Id="rId13" Type="http://schemas.openxmlformats.org/officeDocument/2006/relationships/hyperlink" Target="http://12factor.net/logs" TargetMode="External"/><Relationship Id="rId3" Type="http://schemas.openxmlformats.org/officeDocument/2006/relationships/hyperlink" Target="http://12factor.net/codebase" TargetMode="External"/><Relationship Id="rId7" Type="http://schemas.openxmlformats.org/officeDocument/2006/relationships/hyperlink" Target="http://12factor.net/build-release-run" TargetMode="External"/><Relationship Id="rId12" Type="http://schemas.openxmlformats.org/officeDocument/2006/relationships/hyperlink" Target="http://12factor.net/dev-prod-parity" TargetMode="External"/><Relationship Id="rId2" Type="http://schemas.openxmlformats.org/officeDocument/2006/relationships/notesSlide" Target="../notesSlides/notesSlide19.xml"/><Relationship Id="rId1" Type="http://schemas.openxmlformats.org/officeDocument/2006/relationships/slideLayout" Target="../slideLayouts/slideLayout31.xml"/><Relationship Id="rId6" Type="http://schemas.openxmlformats.org/officeDocument/2006/relationships/hyperlink" Target="http://12factor.net/backing-services" TargetMode="External"/><Relationship Id="rId11" Type="http://schemas.openxmlformats.org/officeDocument/2006/relationships/hyperlink" Target="http://12factor.net/disposability" TargetMode="External"/><Relationship Id="rId5" Type="http://schemas.openxmlformats.org/officeDocument/2006/relationships/hyperlink" Target="http://12factor.net/config" TargetMode="External"/><Relationship Id="rId10" Type="http://schemas.openxmlformats.org/officeDocument/2006/relationships/hyperlink" Target="http://12factor.net/concurrency" TargetMode="External"/><Relationship Id="rId4" Type="http://schemas.openxmlformats.org/officeDocument/2006/relationships/hyperlink" Target="http://12factor.net/dependencies" TargetMode="External"/><Relationship Id="rId9" Type="http://schemas.openxmlformats.org/officeDocument/2006/relationships/hyperlink" Target="http://12factor.net/port-binding" TargetMode="External"/><Relationship Id="rId14" Type="http://schemas.openxmlformats.org/officeDocument/2006/relationships/hyperlink" Target="http://12factor.net/admin-processes"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ng.bluemix.net/docs/starters/liberty/index.html#automaticconfigurationofboundservices" TargetMode="External"/><Relationship Id="rId2" Type="http://schemas.openxmlformats.org/officeDocument/2006/relationships/notesSlide" Target="../notesSlides/notesSlide20.xml"/><Relationship Id="rId1" Type="http://schemas.openxmlformats.org/officeDocument/2006/relationships/slideLayout" Target="../slideLayouts/slideLayout31.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3" Type="http://schemas.openxmlformats.org/officeDocument/2006/relationships/hyperlink" Target="https://developer.ibm.com/wasdev/blog/2015/08/12/building-portable-12-factor-microservices-with-was-liberty-and-bluemix" TargetMode="External"/><Relationship Id="rId2" Type="http://schemas.openxmlformats.org/officeDocument/2006/relationships/notesSlide" Target="../notesSlides/notesSlide22.xml"/><Relationship Id="rId1" Type="http://schemas.openxmlformats.org/officeDocument/2006/relationships/slideLayout" Target="../slideLayouts/slideLayout31.xml"/><Relationship Id="rId6" Type="http://schemas.openxmlformats.org/officeDocument/2006/relationships/hyperlink" Target="http://www.ibm.com/developerworks/websphere/techjournal/1404_brown/1404_brown.html" TargetMode="External"/><Relationship Id="rId5" Type="http://schemas.openxmlformats.org/officeDocument/2006/relationships/hyperlink" Target="https://github.com/WASdev/sample.microservices.12factorapp" TargetMode="External"/><Relationship Id="rId4" Type="http://schemas.openxmlformats.org/officeDocument/2006/relationships/hyperlink" Target="https://developer.ibm.com/wasdev/docs/creating-a-12-factor-application-with-was-liberty/"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31.xml"/><Relationship Id="rId5" Type="http://schemas.openxmlformats.org/officeDocument/2006/relationships/image" Target="../media/image53.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hyperlink" Target="https://developer.ibm.com/bluemix/2015/07/22/liberty-buildpack-updates-java-ee-7/" TargetMode="External"/><Relationship Id="rId2" Type="http://schemas.openxmlformats.org/officeDocument/2006/relationships/hyperlink" Target="https://www-01.ibm.com/support/knowledgecenter/SSEQTP_8.5.5/com.ibm.websphere.wlp.doc/ae/rwlp_prog_model_support.html?cp=SSEQTP_8.5.5/1-0-4" TargetMode="External"/><Relationship Id="rId1" Type="http://schemas.openxmlformats.org/officeDocument/2006/relationships/slideLayout" Target="../slideLayouts/slideLayout31.xml"/><Relationship Id="rId6" Type="http://schemas.openxmlformats.org/officeDocument/2006/relationships/hyperlink" Target="https://www.ng.bluemix.net/docs/starters/liberty/index.html#automaticconfigurationofboundservices" TargetMode="External"/><Relationship Id="rId5" Type="http://schemas.openxmlformats.org/officeDocument/2006/relationships/hyperlink" Target="https://github.com/cloudfoundry/java-buildpack/releases/tag/v3.0" TargetMode="External"/><Relationship Id="rId4" Type="http://schemas.openxmlformats.org/officeDocument/2006/relationships/hyperlink" Target="https://developer.ibm.com/wasdev/docs/was-classic-or-was-liberty-how-to-choos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32.xml"/><Relationship Id="rId4" Type="http://schemas.openxmlformats.org/officeDocument/2006/relationships/image" Target="../media/image22.png"/></Relationships>
</file>

<file path=ppt/slides/_rels/slide30.xml.rels><?xml version="1.0" encoding="UTF-8" standalone="yes"?>
<Relationships xmlns="http://schemas.openxmlformats.org/package/2006/relationships"><Relationship Id="rId3" Type="http://schemas.openxmlformats.org/officeDocument/2006/relationships/hyperlink" Target="https://developer.ibm.com/wasdev/downloads/#asset/tools-Migration_Toolkit_Liberty_Tech_Preview" TargetMode="External"/><Relationship Id="rId2" Type="http://schemas.openxmlformats.org/officeDocument/2006/relationships/hyperlink" Target="https://developer.ibm.com/wasdev/docs/move-applications-liberty-using-migration-toolkit/" TargetMode="External"/><Relationship Id="rId1" Type="http://schemas.openxmlformats.org/officeDocument/2006/relationships/slideLayout" Target="../slideLayouts/slideLayout31.xml"/><Relationship Id="rId6" Type="http://schemas.openxmlformats.org/officeDocument/2006/relationships/hyperlink" Target="https://developer.ibm.com/wasdev/downloads/#asset/tools-WebSphere_Configuration_Migration_Tool" TargetMode="External"/><Relationship Id="rId5" Type="http://schemas.openxmlformats.org/officeDocument/2006/relationships/hyperlink" Target="https://developer.ibm.com/wasdev/downloads/#asset/tools-Migration_Toolkit_for_Application_Binaries_Tech_Preview" TargetMode="External"/><Relationship Id="rId4" Type="http://schemas.openxmlformats.org/officeDocument/2006/relationships/hyperlink" Target="https://public.dhe.ibm.com/ibmdl/export/pub/software/websphere/wasdev/downloads/wamt/LibertyTP/MigrationToolkit_en_US__Liberty_Tech_Preview.pdf"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31.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jpeg"/><Relationship Id="rId9" Type="http://schemas.openxmlformats.org/officeDocument/2006/relationships/image" Target="../media/image6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hyperlink" Target="https://www-01.ibm.com/support/knowledgecenter/SSEQTP_8.5.5/com.ibm.websphere.wlp.doc/ae/rwlp_prog_model_support.html?cp=SSEQTP_8.5.5/1-0-4&amp;lang=en" TargetMode="External"/><Relationship Id="rId2" Type="http://schemas.openxmlformats.org/officeDocument/2006/relationships/notesSlide" Target="../notesSlides/notesSlide9.xml"/><Relationship Id="rId1" Type="http://schemas.openxmlformats.org/officeDocument/2006/relationships/slideLayout" Target="../slideLayouts/slideLayout31.xml"/><Relationship Id="rId5" Type="http://schemas.openxmlformats.org/officeDocument/2006/relationships/image" Target="../media/image29.png"/><Relationship Id="rId4" Type="http://schemas.openxmlformats.org/officeDocument/2006/relationships/hyperlink" Target="https://developer.ibm.com/bluemix/2015/07/22/liberty-buildpack-updates-java-ee-7/"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7240" y="4274610"/>
            <a:ext cx="5029200" cy="457200"/>
          </a:xfrm>
        </p:spPr>
        <p:txBody>
          <a:bodyPr/>
          <a:lstStyle/>
          <a:p>
            <a:r>
              <a:rPr lang="en-US" dirty="0" smtClean="0">
                <a:solidFill>
                  <a:schemeClr val="bg1"/>
                </a:solidFill>
              </a:rPr>
              <a:t/>
            </a:r>
            <a:br>
              <a:rPr lang="en-US" dirty="0" smtClean="0">
                <a:solidFill>
                  <a:schemeClr val="bg1"/>
                </a:solidFill>
              </a:rPr>
            </a:br>
            <a:r>
              <a:rPr lang="en-US" dirty="0" smtClean="0">
                <a:solidFill>
                  <a:schemeClr val="bg1"/>
                </a:solidFill>
              </a:rPr>
              <a:t>Migrating &amp; Integrating Java  Applications in IBM </a:t>
            </a:r>
            <a:r>
              <a:rPr lang="en-US" dirty="0" err="1" smtClean="0">
                <a:solidFill>
                  <a:schemeClr val="bg1"/>
                </a:solidFill>
              </a:rPr>
              <a:t>Bluemix</a:t>
            </a:r>
            <a:r>
              <a:rPr lang="en-US" dirty="0" smtClean="0">
                <a:solidFill>
                  <a:schemeClr val="bg1"/>
                </a:solidFill>
              </a:rPr>
              <a:t> </a:t>
            </a:r>
            <a:endParaRPr lang="en-US" dirty="0">
              <a:solidFill>
                <a:schemeClr val="bg1"/>
              </a:solidFill>
            </a:endParaRPr>
          </a:p>
        </p:txBody>
      </p:sp>
      <p:sp>
        <p:nvSpPr>
          <p:cNvPr id="3" name="TextBox 2"/>
          <p:cNvSpPr txBox="1"/>
          <p:nvPr/>
        </p:nvSpPr>
        <p:spPr>
          <a:xfrm>
            <a:off x="6722533" y="5604933"/>
            <a:ext cx="1337734" cy="276999"/>
          </a:xfrm>
          <a:prstGeom prst="rect">
            <a:avLst/>
          </a:prstGeom>
          <a:noFill/>
        </p:spPr>
        <p:txBody>
          <a:bodyPr wrap="square" rtlCol="0">
            <a:spAutoFit/>
          </a:bodyPr>
          <a:lstStyle/>
          <a:p>
            <a:r>
              <a:rPr lang="en-US" sz="1200" kern="0" spc="-30" dirty="0" smtClean="0">
                <a:solidFill>
                  <a:srgbClr val="FFFFFF"/>
                </a:solidFill>
                <a:latin typeface="Arial"/>
                <a:cs typeface="Arial"/>
              </a:rPr>
              <a:t>IBM</a:t>
            </a:r>
          </a:p>
        </p:txBody>
      </p:sp>
    </p:spTree>
    <p:extLst>
      <p:ext uri="{BB962C8B-B14F-4D97-AF65-F5344CB8AC3E}">
        <p14:creationId xmlns:p14="http://schemas.microsoft.com/office/powerpoint/2010/main" val="25659119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9889"/>
            <a:ext cx="8229600" cy="1143000"/>
          </a:xfrm>
        </p:spPr>
        <p:txBody>
          <a:bodyPr>
            <a:normAutofit/>
          </a:bodyPr>
          <a:lstStyle/>
          <a:p>
            <a:pPr algn="ctr"/>
            <a:r>
              <a:rPr lang="en-US" sz="3000" dirty="0" smtClean="0">
                <a:solidFill>
                  <a:schemeClr val="bg2">
                    <a:lumMod val="50000"/>
                  </a:schemeClr>
                </a:solidFill>
              </a:rPr>
              <a:t>Java </a:t>
            </a:r>
            <a:r>
              <a:rPr lang="en-US" sz="3000" dirty="0" err="1" smtClean="0">
                <a:solidFill>
                  <a:schemeClr val="bg2">
                    <a:lumMod val="50000"/>
                  </a:schemeClr>
                </a:solidFill>
              </a:rPr>
              <a:t>buildpack</a:t>
            </a:r>
            <a:r>
              <a:rPr lang="en-US" sz="3000" dirty="0" smtClean="0">
                <a:solidFill>
                  <a:schemeClr val="bg2">
                    <a:lumMod val="50000"/>
                  </a:schemeClr>
                </a:solidFill>
              </a:rPr>
              <a:t> for Tomcat applications</a:t>
            </a:r>
            <a:endParaRPr lang="en-US" sz="3000" dirty="0">
              <a:solidFill>
                <a:schemeClr val="bg2">
                  <a:lumMod val="50000"/>
                </a:schemeClr>
              </a:solidFill>
            </a:endParaRPr>
          </a:p>
        </p:txBody>
      </p:sp>
      <p:sp>
        <p:nvSpPr>
          <p:cNvPr id="4" name="Slide Number Placeholder 3"/>
          <p:cNvSpPr>
            <a:spLocks noGrp="1"/>
          </p:cNvSpPr>
          <p:nvPr>
            <p:ph type="sldNum" sz="quarter" idx="10"/>
          </p:nvPr>
        </p:nvSpPr>
        <p:spPr/>
        <p:txBody>
          <a:bodyPr/>
          <a:lstStyle/>
          <a:p>
            <a:fld id="{2BE0B524-CA6C-604E-B7EC-7F65E66965BE}" type="slidenum">
              <a:rPr lang="en-US" smtClean="0"/>
              <a:pPr/>
              <a:t>10</a:t>
            </a:fld>
            <a:endParaRPr lang="en-US"/>
          </a:p>
        </p:txBody>
      </p:sp>
      <p:sp>
        <p:nvSpPr>
          <p:cNvPr id="9" name="Content Placeholder 2"/>
          <p:cNvSpPr txBox="1">
            <a:spLocks/>
          </p:cNvSpPr>
          <p:nvPr/>
        </p:nvSpPr>
        <p:spPr bwMode="auto">
          <a:xfrm>
            <a:off x="190500" y="1919339"/>
            <a:ext cx="8763000" cy="35847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390" tIns="45697" rIns="91390" bIns="45697"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Font typeface="Arial"/>
              <a:buChar char="•"/>
              <a:defRPr sz="1600">
                <a:solidFill>
                  <a:srgbClr val="000000"/>
                </a:solidFill>
                <a:latin typeface="+mn-lt"/>
                <a:ea typeface="MS PGothic" pitchFamily="34" charset="-128"/>
                <a:cs typeface="+mn-cs"/>
              </a:defRPr>
            </a:lvl1pPr>
            <a:lvl2pPr marL="694944" indent="-347472" algn="l" rtl="0" eaLnBrk="0" fontAlgn="base" hangingPunct="0">
              <a:spcBef>
                <a:spcPct val="20000"/>
              </a:spcBef>
              <a:spcAft>
                <a:spcPct val="0"/>
              </a:spcAft>
              <a:buClr>
                <a:schemeClr val="tx1"/>
              </a:buClr>
              <a:buChar char="•"/>
              <a:defRPr sz="1600">
                <a:solidFill>
                  <a:schemeClr val="tx1"/>
                </a:solidFill>
                <a:latin typeface="+mn-lt"/>
                <a:ea typeface="MS PGothic" pitchFamily="34" charset="-128"/>
                <a:cs typeface="+mn-cs"/>
              </a:defRPr>
            </a:lvl2pPr>
            <a:lvl3pPr marL="1042416" indent="-347472" algn="l" rtl="0" eaLnBrk="0" fontAlgn="base" hangingPunct="0">
              <a:spcBef>
                <a:spcPct val="20000"/>
              </a:spcBef>
              <a:spcAft>
                <a:spcPct val="0"/>
              </a:spcAft>
              <a:buClr>
                <a:schemeClr val="tx1"/>
              </a:buClr>
              <a:buFont typeface="Arial"/>
              <a:buChar char="•"/>
              <a:defRPr sz="1400">
                <a:solidFill>
                  <a:schemeClr val="tx1"/>
                </a:solidFill>
                <a:latin typeface="+mn-lt"/>
                <a:ea typeface="MS PGothic" pitchFamily="34" charset="-128"/>
                <a:cs typeface="+mn-cs"/>
              </a:defRPr>
            </a:lvl3pPr>
            <a:lvl4pPr marL="1389888" indent="-347472" algn="l" rtl="0" eaLnBrk="0" fontAlgn="base" hangingPunct="0">
              <a:spcBef>
                <a:spcPct val="20000"/>
              </a:spcBef>
              <a:spcAft>
                <a:spcPct val="0"/>
              </a:spcAft>
              <a:buClr>
                <a:schemeClr val="tx1"/>
              </a:buClr>
              <a:buChar char="•"/>
              <a:defRPr sz="1400">
                <a:solidFill>
                  <a:schemeClr val="tx1"/>
                </a:solidFill>
                <a:latin typeface="+mn-lt"/>
                <a:ea typeface="MS PGothic" pitchFamily="34" charset="-128"/>
                <a:cs typeface="+mn-cs"/>
              </a:defRPr>
            </a:lvl4pPr>
            <a:lvl5pPr marL="1737360" indent="-347472" algn="l" rtl="0" eaLnBrk="0" fontAlgn="base" hangingPunct="0">
              <a:spcBef>
                <a:spcPct val="20000"/>
              </a:spcBef>
              <a:spcAft>
                <a:spcPct val="0"/>
              </a:spcAft>
              <a:buClr>
                <a:schemeClr val="tx1"/>
              </a:buClr>
              <a:buFont typeface="Arial"/>
              <a:buChar char="•"/>
              <a:defRPr sz="1200">
                <a:solidFill>
                  <a:schemeClr val="tx1"/>
                </a:solidFill>
                <a:latin typeface="+mn-lt"/>
                <a:ea typeface="MS PGothic" pitchFamily="34" charset="-128"/>
                <a:cs typeface="+mn-cs"/>
              </a:defRPr>
            </a:lvl5pPr>
            <a:lvl6pPr marL="2176463" indent="-7938" algn="l" rtl="0" fontAlgn="base">
              <a:spcBef>
                <a:spcPct val="20000"/>
              </a:spcBef>
              <a:spcAft>
                <a:spcPct val="0"/>
              </a:spcAft>
              <a:buClr>
                <a:schemeClr val="tx1"/>
              </a:buClr>
              <a:defRPr sz="1200">
                <a:solidFill>
                  <a:schemeClr val="tx1"/>
                </a:solidFill>
                <a:latin typeface="+mn-lt"/>
                <a:ea typeface="+mn-ea"/>
                <a:cs typeface="+mn-cs"/>
              </a:defRPr>
            </a:lvl6pPr>
            <a:lvl7pPr marL="2633663" indent="-7938" algn="l" rtl="0" fontAlgn="base">
              <a:spcBef>
                <a:spcPct val="20000"/>
              </a:spcBef>
              <a:spcAft>
                <a:spcPct val="0"/>
              </a:spcAft>
              <a:buClr>
                <a:schemeClr val="tx1"/>
              </a:buClr>
              <a:defRPr sz="1200">
                <a:solidFill>
                  <a:schemeClr val="tx1"/>
                </a:solidFill>
                <a:latin typeface="+mn-lt"/>
                <a:ea typeface="+mn-ea"/>
                <a:cs typeface="+mn-cs"/>
              </a:defRPr>
            </a:lvl7pPr>
            <a:lvl8pPr marL="3090863" indent="-7938" algn="l" rtl="0" fontAlgn="base">
              <a:spcBef>
                <a:spcPct val="20000"/>
              </a:spcBef>
              <a:spcAft>
                <a:spcPct val="0"/>
              </a:spcAft>
              <a:buClr>
                <a:schemeClr val="tx1"/>
              </a:buClr>
              <a:defRPr sz="1200">
                <a:solidFill>
                  <a:schemeClr val="tx1"/>
                </a:solidFill>
                <a:latin typeface="+mn-lt"/>
                <a:ea typeface="+mn-ea"/>
                <a:cs typeface="+mn-cs"/>
              </a:defRPr>
            </a:lvl8pPr>
            <a:lvl9pPr marL="3548063" indent="-7938" algn="l" rtl="0" fontAlgn="base">
              <a:spcBef>
                <a:spcPct val="20000"/>
              </a:spcBef>
              <a:spcAft>
                <a:spcPct val="0"/>
              </a:spcAft>
              <a:buClr>
                <a:schemeClr val="tx1"/>
              </a:buClr>
              <a:defRPr sz="1200">
                <a:solidFill>
                  <a:schemeClr val="tx1"/>
                </a:solidFill>
                <a:latin typeface="+mn-lt"/>
                <a:ea typeface="+mn-ea"/>
                <a:cs typeface="+mn-cs"/>
              </a:defRPr>
            </a:lvl9pPr>
          </a:lstStyle>
          <a:p>
            <a:pPr defTabSz="457200" eaLnBrk="1" hangingPunct="1"/>
            <a:r>
              <a:rPr lang="en-US" sz="2000" kern="0" spc="-30" dirty="0" smtClean="0">
                <a:solidFill>
                  <a:schemeClr val="tx1"/>
                </a:solidFill>
                <a:latin typeface="Arial"/>
                <a:ea typeface="+mn-ea"/>
              </a:rPr>
              <a:t>Cloud Foundry’s Java </a:t>
            </a:r>
            <a:r>
              <a:rPr lang="en-US" sz="2000" kern="0" spc="-30" dirty="0" err="1" smtClean="0">
                <a:solidFill>
                  <a:schemeClr val="tx1"/>
                </a:solidFill>
                <a:latin typeface="Arial"/>
                <a:ea typeface="+mn-ea"/>
              </a:rPr>
              <a:t>Buildpack</a:t>
            </a:r>
            <a:r>
              <a:rPr lang="en-US" sz="2000" kern="0" spc="-30" dirty="0" smtClean="0">
                <a:solidFill>
                  <a:schemeClr val="tx1"/>
                </a:solidFill>
                <a:latin typeface="Arial"/>
                <a:ea typeface="+mn-ea"/>
              </a:rPr>
              <a:t> v3.0</a:t>
            </a:r>
          </a:p>
          <a:p>
            <a:pPr defTabSz="457200" eaLnBrk="1" hangingPunct="1"/>
            <a:endParaRPr lang="en-US" sz="2000" kern="0" spc="-30" dirty="0" smtClean="0">
              <a:solidFill>
                <a:schemeClr val="tx1"/>
              </a:solidFill>
              <a:latin typeface="Arial"/>
              <a:ea typeface="+mn-ea"/>
            </a:endParaRPr>
          </a:p>
          <a:p>
            <a:pPr defTabSz="457200" eaLnBrk="1" hangingPunct="1"/>
            <a:r>
              <a:rPr lang="en-US" sz="2000" kern="0" spc="-30" dirty="0" err="1" smtClean="0">
                <a:solidFill>
                  <a:schemeClr val="tx1"/>
                </a:solidFill>
                <a:latin typeface="Arial"/>
                <a:ea typeface="+mn-ea"/>
              </a:rPr>
              <a:t>Buildpack</a:t>
            </a:r>
            <a:r>
              <a:rPr lang="en-US" sz="2000" kern="0" spc="-30" dirty="0" smtClean="0">
                <a:solidFill>
                  <a:schemeClr val="tx1"/>
                </a:solidFill>
                <a:latin typeface="Arial"/>
                <a:ea typeface="+mn-ea"/>
              </a:rPr>
              <a:t> includes </a:t>
            </a:r>
            <a:r>
              <a:rPr lang="ro-RO" sz="2000" kern="0" spc="-30" dirty="0" smtClean="0">
                <a:solidFill>
                  <a:schemeClr val="tx1"/>
                </a:solidFill>
                <a:latin typeface="Arial"/>
                <a:ea typeface="+mn-ea"/>
              </a:rPr>
              <a:t>Tomcat v8.0.21</a:t>
            </a:r>
          </a:p>
          <a:p>
            <a:pPr defTabSz="457200" eaLnBrk="1" hangingPunct="1"/>
            <a:endParaRPr lang="en-US" sz="2000" kern="0" spc="-30" dirty="0" smtClean="0">
              <a:solidFill>
                <a:schemeClr val="tx1"/>
              </a:solidFill>
              <a:latin typeface="Arial"/>
              <a:ea typeface="+mn-ea"/>
            </a:endParaRPr>
          </a:p>
          <a:p>
            <a:pPr defTabSz="457200" eaLnBrk="1" hangingPunct="1"/>
            <a:r>
              <a:rPr lang="en-US" sz="2000" kern="0" spc="-30" dirty="0" err="1" smtClean="0">
                <a:solidFill>
                  <a:schemeClr val="tx1"/>
                </a:solidFill>
                <a:latin typeface="Arial"/>
                <a:ea typeface="+mn-ea"/>
              </a:rPr>
              <a:t>Bluemix</a:t>
            </a:r>
            <a:r>
              <a:rPr lang="en-US" sz="2000" kern="0" spc="-30" dirty="0" smtClean="0">
                <a:solidFill>
                  <a:schemeClr val="tx1"/>
                </a:solidFill>
                <a:latin typeface="Arial"/>
                <a:ea typeface="+mn-ea"/>
              </a:rPr>
              <a:t> users can deploy an app to Tomcat</a:t>
            </a:r>
          </a:p>
          <a:p>
            <a:pPr lvl="1" defTabSz="457200" eaLnBrk="1" hangingPunct="1">
              <a:buFont typeface="Arial"/>
            </a:pPr>
            <a:r>
              <a:rPr lang="en-US" sz="2000" kern="0" spc="-30" dirty="0" err="1" smtClean="0">
                <a:latin typeface="Arial"/>
                <a:ea typeface="+mn-ea"/>
              </a:rPr>
              <a:t>cf</a:t>
            </a:r>
            <a:r>
              <a:rPr lang="en-US" sz="2000" kern="0" spc="-30" dirty="0" smtClean="0">
                <a:latin typeface="Arial"/>
                <a:ea typeface="+mn-ea"/>
              </a:rPr>
              <a:t> push &lt;APP-NAME&gt; -b </a:t>
            </a:r>
            <a:r>
              <a:rPr lang="en-US" sz="2000" kern="0" spc="-30" dirty="0" err="1" smtClean="0">
                <a:latin typeface="Arial"/>
                <a:ea typeface="+mn-ea"/>
              </a:rPr>
              <a:t>java_buildpack</a:t>
            </a:r>
            <a:endParaRPr lang="en-US" sz="2000" kern="0" spc="-30" dirty="0" smtClean="0">
              <a:latin typeface="Arial"/>
              <a:ea typeface="+mn-ea"/>
            </a:endParaRPr>
          </a:p>
          <a:p>
            <a:pPr marL="0" indent="0" defTabSz="457200" eaLnBrk="1" hangingPunct="1">
              <a:buFont typeface="Arial"/>
              <a:buNone/>
            </a:pPr>
            <a:endParaRPr lang="en-US" sz="2000" kern="0" spc="-30" dirty="0">
              <a:solidFill>
                <a:schemeClr val="tx1"/>
              </a:solidFill>
              <a:latin typeface="Arial"/>
              <a:ea typeface="+mn-ea"/>
            </a:endParaRPr>
          </a:p>
        </p:txBody>
      </p:sp>
      <p:pic>
        <p:nvPicPr>
          <p:cNvPr id="13" name="Picture 12"/>
          <p:cNvPicPr>
            <a:picLocks noChangeAspect="1"/>
          </p:cNvPicPr>
          <p:nvPr/>
        </p:nvPicPr>
        <p:blipFill>
          <a:blip r:embed="rId2"/>
          <a:stretch>
            <a:fillRect/>
          </a:stretch>
        </p:blipFill>
        <p:spPr>
          <a:xfrm>
            <a:off x="6807200" y="2789493"/>
            <a:ext cx="2108200" cy="2095500"/>
          </a:xfrm>
          <a:prstGeom prst="rect">
            <a:avLst/>
          </a:prstGeom>
        </p:spPr>
      </p:pic>
    </p:spTree>
    <p:extLst>
      <p:ext uri="{BB962C8B-B14F-4D97-AF65-F5344CB8AC3E}">
        <p14:creationId xmlns:p14="http://schemas.microsoft.com/office/powerpoint/2010/main" val="3197106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n-US" sz="3000" dirty="0" smtClean="0">
                <a:solidFill>
                  <a:schemeClr val="bg2">
                    <a:lumMod val="50000"/>
                  </a:schemeClr>
                </a:solidFill>
              </a:rPr>
              <a:t>Agenda</a:t>
            </a:r>
            <a:endParaRPr lang="en-US" sz="3000" dirty="0">
              <a:solidFill>
                <a:schemeClr val="bg2">
                  <a:lumMod val="50000"/>
                </a:schemeClr>
              </a:solidFill>
            </a:endParaRPr>
          </a:p>
        </p:txBody>
      </p:sp>
      <p:sp>
        <p:nvSpPr>
          <p:cNvPr id="5" name="Content Placeholder 4"/>
          <p:cNvSpPr>
            <a:spLocks noGrp="1"/>
          </p:cNvSpPr>
          <p:nvPr>
            <p:ph idx="1"/>
          </p:nvPr>
        </p:nvSpPr>
        <p:spPr>
          <a:xfrm>
            <a:off x="0" y="1600200"/>
            <a:ext cx="9144000" cy="4525963"/>
          </a:xfrm>
        </p:spPr>
        <p:txBody>
          <a:bodyPr>
            <a:normAutofit/>
          </a:bodyPr>
          <a:lstStyle/>
          <a:p>
            <a:pPr>
              <a:buFont typeface="Arial" panose="020B0604020202020204" pitchFamily="34" charset="0"/>
              <a:buChar char="•"/>
            </a:pPr>
            <a:r>
              <a:rPr lang="en-US" sz="2400" dirty="0" smtClean="0">
                <a:solidFill>
                  <a:schemeClr val="bg1">
                    <a:lumMod val="85000"/>
                  </a:schemeClr>
                </a:solidFill>
              </a:rPr>
              <a:t>What are the features of </a:t>
            </a:r>
            <a:r>
              <a:rPr lang="en-US" sz="2400" dirty="0" err="1" smtClean="0">
                <a:solidFill>
                  <a:schemeClr val="bg1">
                    <a:lumMod val="85000"/>
                  </a:schemeClr>
                </a:solidFill>
              </a:rPr>
              <a:t>Bluemix</a:t>
            </a:r>
            <a:r>
              <a:rPr lang="en-US" sz="2400" dirty="0" smtClean="0">
                <a:solidFill>
                  <a:schemeClr val="bg1">
                    <a:lumMod val="85000"/>
                  </a:schemeClr>
                </a:solidFill>
              </a:rPr>
              <a:t> available to host Java Apps in the Cloud ?</a:t>
            </a:r>
          </a:p>
          <a:p>
            <a:pPr>
              <a:buFont typeface="Arial" panose="020B0604020202020204" pitchFamily="34" charset="0"/>
              <a:buChar char="•"/>
            </a:pPr>
            <a:endParaRPr lang="en-US" sz="2400" dirty="0" smtClean="0">
              <a:solidFill>
                <a:schemeClr val="bg1">
                  <a:lumMod val="85000"/>
                </a:schemeClr>
              </a:solidFill>
            </a:endParaRPr>
          </a:p>
          <a:p>
            <a:pPr>
              <a:buFont typeface="Arial" panose="020B0604020202020204" pitchFamily="34" charset="0"/>
              <a:buChar char="•"/>
            </a:pPr>
            <a:r>
              <a:rPr lang="en-US" sz="2400" dirty="0" smtClean="0"/>
              <a:t>What is the Tooling available for migrating existing Java Apps to </a:t>
            </a:r>
            <a:r>
              <a:rPr lang="en-US" sz="2400" dirty="0" err="1" smtClean="0"/>
              <a:t>Bluemix</a:t>
            </a:r>
            <a:r>
              <a:rPr lang="en-US" sz="2400" dirty="0" smtClean="0"/>
              <a:t>?</a:t>
            </a:r>
          </a:p>
          <a:p>
            <a:pPr>
              <a:buFont typeface="Arial" panose="020B0604020202020204" pitchFamily="34" charset="0"/>
              <a:buChar char="•"/>
            </a:pPr>
            <a:endParaRPr lang="en-US" sz="2400" dirty="0" smtClean="0"/>
          </a:p>
          <a:p>
            <a:r>
              <a:rPr lang="en-US" sz="2400" dirty="0" smtClean="0">
                <a:solidFill>
                  <a:schemeClr val="bg1">
                    <a:lumMod val="85000"/>
                  </a:schemeClr>
                </a:solidFill>
              </a:rPr>
              <a:t>What are the refactoring concerns when taking a Java app and moving it to the Cloud?</a:t>
            </a:r>
          </a:p>
        </p:txBody>
      </p:sp>
    </p:spTree>
    <p:extLst>
      <p:ext uri="{BB962C8B-B14F-4D97-AF65-F5344CB8AC3E}">
        <p14:creationId xmlns:p14="http://schemas.microsoft.com/office/powerpoint/2010/main" val="3724115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34211" y="3418735"/>
            <a:ext cx="8422105" cy="1015663"/>
          </a:xfrm>
          <a:prstGeom prst="rect">
            <a:avLst/>
          </a:prstGeom>
        </p:spPr>
        <p:txBody>
          <a:bodyPr wrap="square">
            <a:spAutoFit/>
          </a:bodyPr>
          <a:lstStyle/>
          <a:p>
            <a:pPr>
              <a:buFont typeface="Arial" charset="0"/>
              <a:buChar char="•"/>
            </a:pPr>
            <a:r>
              <a:rPr lang="en-US" sz="2000" dirty="0"/>
              <a:t>   Command-line analysis of application binaries</a:t>
            </a:r>
          </a:p>
          <a:p>
            <a:pPr lvl="1">
              <a:buFont typeface="Arial" charset="0"/>
              <a:buChar char="•"/>
            </a:pPr>
            <a:r>
              <a:rPr lang="en-US" sz="2000" dirty="0"/>
              <a:t>   High level evaluation report </a:t>
            </a:r>
          </a:p>
          <a:p>
            <a:pPr lvl="1">
              <a:buFont typeface="Arial" charset="0"/>
              <a:buChar char="•"/>
            </a:pPr>
            <a:r>
              <a:rPr lang="en-US" sz="2000" dirty="0"/>
              <a:t>   Detailed analysis for migration to Liberty </a:t>
            </a:r>
            <a:r>
              <a:rPr lang="en-US" sz="2000" dirty="0" smtClean="0"/>
              <a:t>runtime in </a:t>
            </a:r>
            <a:r>
              <a:rPr lang="en-US" sz="2000" dirty="0" err="1"/>
              <a:t>Bluemix</a:t>
            </a:r>
            <a:endParaRPr lang="en-US" sz="2000" dirty="0"/>
          </a:p>
        </p:txBody>
      </p:sp>
      <p:sp>
        <p:nvSpPr>
          <p:cNvPr id="15364" name="TextBox 5"/>
          <p:cNvSpPr txBox="1">
            <a:spLocks noChangeArrowheads="1"/>
          </p:cNvSpPr>
          <p:nvPr/>
        </p:nvSpPr>
        <p:spPr bwMode="auto">
          <a:xfrm>
            <a:off x="394172" y="1201835"/>
            <a:ext cx="8428037" cy="19389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285750" indent="-2857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sz="2000" dirty="0"/>
              <a:t>Scans application source to provide:</a:t>
            </a:r>
          </a:p>
          <a:p>
            <a:pPr lvl="1" eaLnBrk="1" hangingPunct="1">
              <a:buFont typeface="Arial" charset="0"/>
              <a:buChar char="•"/>
            </a:pPr>
            <a:r>
              <a:rPr lang="en-US" sz="2000" dirty="0"/>
              <a:t>H</a:t>
            </a:r>
            <a:r>
              <a:rPr lang="en-US" sz="2000" dirty="0" smtClean="0"/>
              <a:t>igh </a:t>
            </a:r>
            <a:r>
              <a:rPr lang="en-US" sz="2000" dirty="0"/>
              <a:t>level evaluation report showing </a:t>
            </a:r>
            <a:r>
              <a:rPr lang="en-US" sz="2000" dirty="0" smtClean="0"/>
              <a:t>Java </a:t>
            </a:r>
            <a:r>
              <a:rPr lang="en-US" sz="2000" dirty="0"/>
              <a:t>EE technologies your application uses</a:t>
            </a:r>
          </a:p>
          <a:p>
            <a:pPr lvl="1" eaLnBrk="1" hangingPunct="1">
              <a:buFont typeface="Arial" charset="0"/>
              <a:buChar char="•"/>
            </a:pPr>
            <a:r>
              <a:rPr lang="en-US" sz="2000" dirty="0"/>
              <a:t>L</a:t>
            </a:r>
            <a:r>
              <a:rPr lang="en-US" sz="2000" dirty="0" smtClean="0"/>
              <a:t>ine-by-line </a:t>
            </a:r>
            <a:r>
              <a:rPr lang="en-US" sz="2000" dirty="0"/>
              <a:t>analysis of code changes </a:t>
            </a:r>
            <a:r>
              <a:rPr lang="en-US" sz="2000" dirty="0" smtClean="0"/>
              <a:t>required to migrate</a:t>
            </a:r>
            <a:endParaRPr lang="en-US" sz="2000" dirty="0"/>
          </a:p>
          <a:p>
            <a:pPr lvl="2" eaLnBrk="1" hangingPunct="1">
              <a:buFont typeface="Arial" charset="0"/>
              <a:buChar char="•"/>
            </a:pPr>
            <a:r>
              <a:rPr lang="en-US" sz="2000" dirty="0" smtClean="0"/>
              <a:t>with </a:t>
            </a:r>
            <a:r>
              <a:rPr lang="en-US" sz="2000" dirty="0"/>
              <a:t>quick fix code changes where possible</a:t>
            </a:r>
          </a:p>
          <a:p>
            <a:pPr eaLnBrk="1" hangingPunct="1">
              <a:buFont typeface="Arial" charset="0"/>
              <a:buChar char="•"/>
            </a:pPr>
            <a:r>
              <a:rPr lang="en-US" sz="2000" dirty="0" smtClean="0"/>
              <a:t>Runs </a:t>
            </a:r>
            <a:r>
              <a:rPr lang="en-US" sz="2000" dirty="0"/>
              <a:t>in </a:t>
            </a:r>
            <a:r>
              <a:rPr lang="en-US" sz="2000" dirty="0" smtClean="0"/>
              <a:t>Eclipse </a:t>
            </a:r>
            <a:r>
              <a:rPr lang="en-US" sz="2000" dirty="0"/>
              <a:t>against application source</a:t>
            </a:r>
          </a:p>
        </p:txBody>
      </p:sp>
      <p:sp>
        <p:nvSpPr>
          <p:cNvPr id="15365" name="Rectangle 1"/>
          <p:cNvSpPr>
            <a:spLocks noChangeArrowheads="1"/>
          </p:cNvSpPr>
          <p:nvPr/>
        </p:nvSpPr>
        <p:spPr bwMode="auto">
          <a:xfrm>
            <a:off x="29921" y="213245"/>
            <a:ext cx="9114079"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ctr"/>
            <a:r>
              <a:rPr lang="en-US" sz="2800" b="1" dirty="0" smtClean="0">
                <a:solidFill>
                  <a:schemeClr val="bg2">
                    <a:lumMod val="50000"/>
                  </a:schemeClr>
                </a:solidFill>
              </a:rPr>
              <a:t>WAS </a:t>
            </a:r>
            <a:r>
              <a:rPr lang="en-US" sz="2800" b="1" dirty="0">
                <a:solidFill>
                  <a:schemeClr val="bg2">
                    <a:lumMod val="50000"/>
                  </a:schemeClr>
                </a:solidFill>
              </a:rPr>
              <a:t>Application Migration </a:t>
            </a:r>
            <a:r>
              <a:rPr lang="en-US" sz="2800" b="1" dirty="0" smtClean="0">
                <a:solidFill>
                  <a:schemeClr val="bg2">
                    <a:lumMod val="50000"/>
                  </a:schemeClr>
                </a:solidFill>
              </a:rPr>
              <a:t>Toolkits(WAMT &amp; WCMT) </a:t>
            </a:r>
            <a:endParaRPr lang="en-US" sz="2800" b="1" dirty="0">
              <a:solidFill>
                <a:schemeClr val="bg2">
                  <a:lumMod val="50000"/>
                </a:schemeClr>
              </a:solidFill>
            </a:endParaRPr>
          </a:p>
        </p:txBody>
      </p:sp>
      <p:sp>
        <p:nvSpPr>
          <p:cNvPr id="3" name="Rectangle 2"/>
          <p:cNvSpPr/>
          <p:nvPr/>
        </p:nvSpPr>
        <p:spPr>
          <a:xfrm>
            <a:off x="0" y="5349895"/>
            <a:ext cx="9144000" cy="1508105"/>
          </a:xfrm>
          <a:prstGeom prst="rect">
            <a:avLst/>
          </a:prstGeom>
        </p:spPr>
        <p:txBody>
          <a:bodyPr wrap="square">
            <a:spAutoFit/>
          </a:bodyPr>
          <a:lstStyle/>
          <a:p>
            <a:pPr>
              <a:defRPr/>
            </a:pPr>
            <a:r>
              <a:rPr lang="en-US" sz="2000" dirty="0">
                <a:hlinkClick r:id="rId3"/>
              </a:rPr>
              <a:t>https://developer.ibm.com/wasdev/downloads/#asset/tools-Migration_Toolkit_Liberty_Tech_Preview</a:t>
            </a:r>
            <a:endParaRPr lang="en-US" sz="2000" dirty="0"/>
          </a:p>
          <a:p>
            <a:pPr>
              <a:defRPr/>
            </a:pPr>
            <a:r>
              <a:rPr lang="en-US" sz="2000" dirty="0">
                <a:hlinkClick r:id="rId4"/>
              </a:rPr>
              <a:t>https://developer.ibm.com/wasdev/downloads/#asset/tools-Migration_Toolkit_for_Application_Binaries_Tech_Preview</a:t>
            </a:r>
            <a:endParaRPr lang="en-US" sz="2000" dirty="0"/>
          </a:p>
          <a:p>
            <a:pPr>
              <a:defRPr/>
            </a:pPr>
            <a:endParaRPr lang="en-US" sz="1200" dirty="0">
              <a:solidFill>
                <a:schemeClr val="accent6">
                  <a:lumMod val="50000"/>
                </a:schemeClr>
              </a:solidFill>
            </a:endParaRPr>
          </a:p>
        </p:txBody>
      </p:sp>
      <p:sp>
        <p:nvSpPr>
          <p:cNvPr id="6" name="Rectangle 5"/>
          <p:cNvSpPr/>
          <p:nvPr/>
        </p:nvSpPr>
        <p:spPr>
          <a:xfrm>
            <a:off x="334211" y="4817464"/>
            <a:ext cx="8395368" cy="400110"/>
          </a:xfrm>
          <a:prstGeom prst="rect">
            <a:avLst/>
          </a:prstGeom>
        </p:spPr>
        <p:txBody>
          <a:bodyPr wrap="square">
            <a:spAutoFit/>
          </a:bodyPr>
          <a:lstStyle/>
          <a:p>
            <a:pPr marL="285750" indent="-285750">
              <a:buFont typeface="Arial"/>
              <a:buChar char="•"/>
            </a:pPr>
            <a:r>
              <a:rPr lang="en-US" sz="2000" dirty="0"/>
              <a:t> Download </a:t>
            </a:r>
            <a:r>
              <a:rPr lang="en-US" sz="2000" dirty="0" smtClean="0"/>
              <a:t>Toolkit from </a:t>
            </a:r>
            <a:r>
              <a:rPr lang="en-US" sz="2000" dirty="0"/>
              <a:t>Eclipse </a:t>
            </a:r>
            <a:r>
              <a:rPr lang="en-US" sz="2000" dirty="0" smtClean="0"/>
              <a:t>Marketplace or wasdev.net </a:t>
            </a:r>
            <a:endParaRPr lang="en-US" sz="2000" dirty="0"/>
          </a:p>
        </p:txBody>
      </p:sp>
    </p:spTree>
    <p:extLst>
      <p:ext uri="{BB962C8B-B14F-4D97-AF65-F5344CB8AC3E}">
        <p14:creationId xmlns:p14="http://schemas.microsoft.com/office/powerpoint/2010/main" val="16538285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AutoShape 4"/>
          <p:cNvSpPr>
            <a:spLocks noChangeArrowheads="1"/>
          </p:cNvSpPr>
          <p:nvPr/>
        </p:nvSpPr>
        <p:spPr bwMode="auto">
          <a:xfrm>
            <a:off x="3291809" y="1841501"/>
            <a:ext cx="4114800" cy="2959085"/>
          </a:xfrm>
          <a:prstGeom prst="roundRect">
            <a:avLst>
              <a:gd name="adj" fmla="val 16667"/>
            </a:avLst>
          </a:prstGeom>
          <a:noFill/>
          <a:ln w="12700">
            <a:solidFill>
              <a:schemeClr val="tx2"/>
            </a:solidFill>
            <a:round/>
            <a:headEnd/>
            <a:tailEnd/>
          </a:ln>
        </p:spPr>
        <p:txBody>
          <a:bodyPr lIns="0" tIns="0" rIns="0" bIns="0" anchor="b" anchorCtr="1"/>
          <a:lstStyle/>
          <a:p>
            <a:pPr algn="ctr"/>
            <a:endParaRPr lang="en-US" sz="1000"/>
          </a:p>
        </p:txBody>
      </p:sp>
      <p:pic>
        <p:nvPicPr>
          <p:cNvPr id="97283" name="Picture 6"/>
          <p:cNvPicPr>
            <a:picLocks noChangeAspect="1" noChangeArrowheads="1"/>
          </p:cNvPicPr>
          <p:nvPr/>
        </p:nvPicPr>
        <p:blipFill>
          <a:blip r:embed="rId3"/>
          <a:srcRect/>
          <a:stretch>
            <a:fillRect/>
          </a:stretch>
        </p:blipFill>
        <p:spPr bwMode="auto">
          <a:xfrm>
            <a:off x="3771235" y="1570038"/>
            <a:ext cx="617537" cy="519112"/>
          </a:xfrm>
          <a:prstGeom prst="rect">
            <a:avLst/>
          </a:prstGeom>
          <a:noFill/>
          <a:ln w="9525">
            <a:noFill/>
            <a:miter lim="800000"/>
            <a:headEnd/>
            <a:tailEnd/>
          </a:ln>
        </p:spPr>
      </p:pic>
      <p:grpSp>
        <p:nvGrpSpPr>
          <p:cNvPr id="97285" name="Group 11"/>
          <p:cNvGrpSpPr>
            <a:grpSpLocks noChangeAspect="1"/>
          </p:cNvGrpSpPr>
          <p:nvPr/>
        </p:nvGrpSpPr>
        <p:grpSpPr bwMode="auto">
          <a:xfrm>
            <a:off x="4137946" y="2710907"/>
            <a:ext cx="844550" cy="779463"/>
            <a:chOff x="793" y="1508"/>
            <a:chExt cx="670" cy="618"/>
          </a:xfrm>
        </p:grpSpPr>
        <p:sp>
          <p:nvSpPr>
            <p:cNvPr id="97334" name="AutoShape 5"/>
            <p:cNvSpPr>
              <a:spLocks noChangeAspect="1" noChangeArrowheads="1"/>
            </p:cNvSpPr>
            <p:nvPr/>
          </p:nvSpPr>
          <p:spPr bwMode="auto">
            <a:xfrm>
              <a:off x="793" y="1508"/>
              <a:ext cx="670" cy="61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9 w 21600"/>
                <a:gd name="T25" fmla="*/ 3146 h 21600"/>
                <a:gd name="T26" fmla="*/ 18441 w 21600"/>
                <a:gd name="T27" fmla="*/ 1845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999" y="10800"/>
                  </a:moveTo>
                  <a:cubicBezTo>
                    <a:pt x="999" y="16213"/>
                    <a:pt x="5387" y="20601"/>
                    <a:pt x="10800" y="20601"/>
                  </a:cubicBezTo>
                  <a:cubicBezTo>
                    <a:pt x="16213" y="20601"/>
                    <a:pt x="20601" y="16213"/>
                    <a:pt x="20601" y="10800"/>
                  </a:cubicBezTo>
                  <a:cubicBezTo>
                    <a:pt x="20601" y="5387"/>
                    <a:pt x="16213" y="999"/>
                    <a:pt x="10800" y="999"/>
                  </a:cubicBezTo>
                  <a:cubicBezTo>
                    <a:pt x="5387" y="999"/>
                    <a:pt x="999" y="5387"/>
                    <a:pt x="999" y="10800"/>
                  </a:cubicBezTo>
                  <a:close/>
                </a:path>
              </a:pathLst>
            </a:custGeom>
            <a:solidFill>
              <a:srgbClr val="00AED1"/>
            </a:solidFill>
            <a:ln w="9525">
              <a:noFill/>
              <a:round/>
              <a:headEnd/>
              <a:tailEnd/>
            </a:ln>
          </p:spPr>
          <p:txBody>
            <a:bodyPr wrap="none" anchor="ctr"/>
            <a:lstStyle/>
            <a:p>
              <a:endParaRPr lang="en-US"/>
            </a:p>
          </p:txBody>
        </p:sp>
        <p:pic>
          <p:nvPicPr>
            <p:cNvPr id="97335" name="Picture 6" descr="i_java_64"/>
            <p:cNvPicPr>
              <a:picLocks noChangeAspect="1" noChangeArrowheads="1"/>
            </p:cNvPicPr>
            <p:nvPr/>
          </p:nvPicPr>
          <p:blipFill>
            <a:blip r:embed="rId4"/>
            <a:srcRect/>
            <a:stretch>
              <a:fillRect/>
            </a:stretch>
          </p:blipFill>
          <p:spPr bwMode="auto">
            <a:xfrm>
              <a:off x="931" y="1642"/>
              <a:ext cx="384" cy="384"/>
            </a:xfrm>
            <a:prstGeom prst="rect">
              <a:avLst/>
            </a:prstGeom>
            <a:noFill/>
            <a:ln w="9525">
              <a:noFill/>
              <a:miter lim="800000"/>
              <a:headEnd/>
              <a:tailEnd/>
            </a:ln>
          </p:spPr>
        </p:pic>
      </p:grpSp>
      <p:sp>
        <p:nvSpPr>
          <p:cNvPr id="97287" name="Slide Number Placeholder 29"/>
          <p:cNvSpPr txBox="1">
            <a:spLocks noGrp="1"/>
          </p:cNvSpPr>
          <p:nvPr/>
        </p:nvSpPr>
        <p:spPr bwMode="auto">
          <a:xfrm>
            <a:off x="328614" y="5751513"/>
            <a:ext cx="2124075" cy="171450"/>
          </a:xfrm>
          <a:prstGeom prst="rect">
            <a:avLst/>
          </a:prstGeom>
          <a:noFill/>
          <a:ln w="9525">
            <a:noFill/>
            <a:miter lim="800000"/>
            <a:headEnd/>
            <a:tailEnd/>
          </a:ln>
        </p:spPr>
        <p:txBody>
          <a:bodyPr lIns="0" tIns="0" rIns="0" bIns="0"/>
          <a:lstStyle/>
          <a:p>
            <a:fld id="{5BE92D11-B25F-4A36-817D-7F2FCD76C596}" type="slidenum">
              <a:rPr lang="en-US" sz="900">
                <a:solidFill>
                  <a:srgbClr val="7F7F7F"/>
                </a:solidFill>
                <a:latin typeface="Arial" charset="0"/>
              </a:rPr>
              <a:pPr/>
              <a:t>13</a:t>
            </a:fld>
            <a:endParaRPr lang="en-US" sz="900">
              <a:solidFill>
                <a:srgbClr val="7F7F7F"/>
              </a:solidFill>
              <a:latin typeface="Arial" charset="0"/>
            </a:endParaRPr>
          </a:p>
        </p:txBody>
      </p:sp>
      <p:pic>
        <p:nvPicPr>
          <p:cNvPr id="97288" name="Picture 8" descr="People Patient Male icon"/>
          <p:cNvPicPr>
            <a:picLocks noChangeAspect="1" noChangeArrowheads="1"/>
          </p:cNvPicPr>
          <p:nvPr/>
        </p:nvPicPr>
        <p:blipFill>
          <a:blip r:embed="rId5"/>
          <a:srcRect/>
          <a:stretch>
            <a:fillRect/>
          </a:stretch>
        </p:blipFill>
        <p:spPr bwMode="auto">
          <a:xfrm>
            <a:off x="2410747" y="2842669"/>
            <a:ext cx="595313" cy="595312"/>
          </a:xfrm>
          <a:prstGeom prst="rect">
            <a:avLst/>
          </a:prstGeom>
          <a:noFill/>
          <a:ln w="9525">
            <a:noFill/>
            <a:miter lim="800000"/>
            <a:headEnd/>
            <a:tailEnd/>
          </a:ln>
        </p:spPr>
      </p:pic>
      <p:sp>
        <p:nvSpPr>
          <p:cNvPr id="97292" name="Line 36"/>
          <p:cNvSpPr>
            <a:spLocks noChangeShapeType="1"/>
          </p:cNvSpPr>
          <p:nvPr/>
        </p:nvSpPr>
        <p:spPr bwMode="auto">
          <a:xfrm flipV="1">
            <a:off x="4982496" y="3154683"/>
            <a:ext cx="993807" cy="0"/>
          </a:xfrm>
          <a:prstGeom prst="line">
            <a:avLst/>
          </a:prstGeom>
          <a:noFill/>
          <a:ln w="25400">
            <a:solidFill>
              <a:srgbClr val="000080"/>
            </a:solidFill>
            <a:round/>
            <a:headEnd/>
            <a:tailEnd type="none" w="lg" len="lg"/>
          </a:ln>
        </p:spPr>
        <p:txBody>
          <a:bodyPr wrap="square">
            <a:spAutoFit/>
          </a:bodyPr>
          <a:lstStyle/>
          <a:p>
            <a:endParaRPr lang="en-US"/>
          </a:p>
        </p:txBody>
      </p:sp>
      <p:sp>
        <p:nvSpPr>
          <p:cNvPr id="97309" name="AutoShape 64"/>
          <p:cNvSpPr>
            <a:spLocks noChangeArrowheads="1"/>
          </p:cNvSpPr>
          <p:nvPr/>
        </p:nvSpPr>
        <p:spPr bwMode="auto">
          <a:xfrm>
            <a:off x="3406109" y="2179639"/>
            <a:ext cx="3841750" cy="2005539"/>
          </a:xfrm>
          <a:prstGeom prst="roundRect">
            <a:avLst>
              <a:gd name="adj" fmla="val 16667"/>
            </a:avLst>
          </a:prstGeom>
          <a:noFill/>
          <a:ln w="28575">
            <a:solidFill>
              <a:srgbClr val="00CCFF"/>
            </a:solidFill>
            <a:prstDash val="dash"/>
            <a:round/>
            <a:headEnd/>
            <a:tailEnd/>
          </a:ln>
        </p:spPr>
        <p:txBody>
          <a:bodyPr wrap="none" anchor="ctr"/>
          <a:lstStyle/>
          <a:p>
            <a:endParaRPr lang="en-US"/>
          </a:p>
        </p:txBody>
      </p:sp>
      <p:pic>
        <p:nvPicPr>
          <p:cNvPr id="97310" name="Picture 14"/>
          <p:cNvPicPr>
            <a:picLocks noChangeAspect="1" noChangeArrowheads="1"/>
          </p:cNvPicPr>
          <p:nvPr/>
        </p:nvPicPr>
        <p:blipFill>
          <a:blip r:embed="rId6"/>
          <a:srcRect/>
          <a:stretch>
            <a:fillRect/>
          </a:stretch>
        </p:blipFill>
        <p:spPr bwMode="auto">
          <a:xfrm>
            <a:off x="5631785" y="1946276"/>
            <a:ext cx="1227137" cy="366713"/>
          </a:xfrm>
          <a:prstGeom prst="rect">
            <a:avLst/>
          </a:prstGeom>
          <a:noFill/>
          <a:ln w="9525">
            <a:noFill/>
            <a:miter lim="800000"/>
            <a:headEnd/>
            <a:tailEnd/>
          </a:ln>
        </p:spPr>
      </p:pic>
      <p:sp>
        <p:nvSpPr>
          <p:cNvPr id="97311" name="Line 41"/>
          <p:cNvSpPr>
            <a:spLocks noChangeShapeType="1"/>
          </p:cNvSpPr>
          <p:nvPr/>
        </p:nvSpPr>
        <p:spPr bwMode="auto">
          <a:xfrm>
            <a:off x="3096546" y="3130006"/>
            <a:ext cx="1041400" cy="6350"/>
          </a:xfrm>
          <a:prstGeom prst="line">
            <a:avLst/>
          </a:prstGeom>
          <a:noFill/>
          <a:ln w="38100">
            <a:solidFill>
              <a:srgbClr val="333399"/>
            </a:solidFill>
            <a:round/>
            <a:headEnd/>
            <a:tailEnd type="triangle" w="lg" len="lg"/>
          </a:ln>
        </p:spPr>
        <p:txBody>
          <a:bodyPr/>
          <a:lstStyle/>
          <a:p>
            <a:endParaRPr lang="en-US"/>
          </a:p>
        </p:txBody>
      </p:sp>
      <p:grpSp>
        <p:nvGrpSpPr>
          <p:cNvPr id="30" name="Group 29"/>
          <p:cNvGrpSpPr>
            <a:grpSpLocks noChangeAspect="1"/>
          </p:cNvGrpSpPr>
          <p:nvPr/>
        </p:nvGrpSpPr>
        <p:grpSpPr bwMode="auto">
          <a:xfrm>
            <a:off x="5826723" y="2788928"/>
            <a:ext cx="1185869" cy="993771"/>
            <a:chOff x="3447" y="681"/>
            <a:chExt cx="926" cy="776"/>
          </a:xfrm>
        </p:grpSpPr>
        <p:sp>
          <p:nvSpPr>
            <p:cNvPr id="31" name="Rectangle 30"/>
            <p:cNvSpPr>
              <a:spLocks noChangeAspect="1" noChangeArrowheads="1"/>
            </p:cNvSpPr>
            <p:nvPr/>
          </p:nvSpPr>
          <p:spPr bwMode="auto">
            <a:xfrm>
              <a:off x="3447" y="1241"/>
              <a:ext cx="926" cy="216"/>
            </a:xfrm>
            <a:prstGeom prst="rect">
              <a:avLst/>
            </a:prstGeom>
            <a:noFill/>
            <a:ln w="9525">
              <a:noFill/>
              <a:miter lim="800000"/>
              <a:headEnd/>
              <a:tailEnd/>
            </a:ln>
          </p:spPr>
          <p:txBody>
            <a:bodyPr wrap="none">
              <a:spAutoFit/>
            </a:bodyPr>
            <a:lstStyle>
              <a:defPPr>
                <a:defRPr lang="en-US"/>
              </a:defPPr>
              <a:lvl1pPr algn="l" rtl="0" fontAlgn="base">
                <a:spcBef>
                  <a:spcPct val="0"/>
                </a:spcBef>
                <a:spcAft>
                  <a:spcPct val="0"/>
                </a:spcAft>
                <a:defRPr sz="2400" kern="1200">
                  <a:solidFill>
                    <a:srgbClr val="191919"/>
                  </a:solidFill>
                  <a:latin typeface="HelvNeue Light for IBM"/>
                  <a:ea typeface="+mn-ea"/>
                  <a:cs typeface="Arial" charset="0"/>
                </a:defRPr>
              </a:lvl1pPr>
              <a:lvl2pPr marL="457200" algn="l" rtl="0" fontAlgn="base">
                <a:spcBef>
                  <a:spcPct val="0"/>
                </a:spcBef>
                <a:spcAft>
                  <a:spcPct val="0"/>
                </a:spcAft>
                <a:defRPr sz="2400" kern="1200">
                  <a:solidFill>
                    <a:srgbClr val="191919"/>
                  </a:solidFill>
                  <a:latin typeface="HelvNeue Light for IBM"/>
                  <a:ea typeface="+mn-ea"/>
                  <a:cs typeface="Arial" charset="0"/>
                </a:defRPr>
              </a:lvl2pPr>
              <a:lvl3pPr marL="914400" algn="l" rtl="0" fontAlgn="base">
                <a:spcBef>
                  <a:spcPct val="0"/>
                </a:spcBef>
                <a:spcAft>
                  <a:spcPct val="0"/>
                </a:spcAft>
                <a:defRPr sz="2400" kern="1200">
                  <a:solidFill>
                    <a:srgbClr val="191919"/>
                  </a:solidFill>
                  <a:latin typeface="HelvNeue Light for IBM"/>
                  <a:ea typeface="+mn-ea"/>
                  <a:cs typeface="Arial" charset="0"/>
                </a:defRPr>
              </a:lvl3pPr>
              <a:lvl4pPr marL="1371600" algn="l" rtl="0" fontAlgn="base">
                <a:spcBef>
                  <a:spcPct val="0"/>
                </a:spcBef>
                <a:spcAft>
                  <a:spcPct val="0"/>
                </a:spcAft>
                <a:defRPr sz="2400" kern="1200">
                  <a:solidFill>
                    <a:srgbClr val="191919"/>
                  </a:solidFill>
                  <a:latin typeface="HelvNeue Light for IBM"/>
                  <a:ea typeface="+mn-ea"/>
                  <a:cs typeface="Arial" charset="0"/>
                </a:defRPr>
              </a:lvl4pPr>
              <a:lvl5pPr marL="1828800" algn="l" rtl="0" fontAlgn="base">
                <a:spcBef>
                  <a:spcPct val="0"/>
                </a:spcBef>
                <a:spcAft>
                  <a:spcPct val="0"/>
                </a:spcAft>
                <a:defRPr sz="2400" kern="1200">
                  <a:solidFill>
                    <a:srgbClr val="191919"/>
                  </a:solidFill>
                  <a:latin typeface="HelvNeue Light for IBM"/>
                  <a:ea typeface="+mn-ea"/>
                  <a:cs typeface="Arial" charset="0"/>
                </a:defRPr>
              </a:lvl5pPr>
              <a:lvl6pPr marL="2286000" algn="l" defTabSz="914400" rtl="0" eaLnBrk="1" latinLnBrk="0" hangingPunct="1">
                <a:defRPr sz="2400" kern="1200">
                  <a:solidFill>
                    <a:srgbClr val="191919"/>
                  </a:solidFill>
                  <a:latin typeface="HelvNeue Light for IBM"/>
                  <a:ea typeface="+mn-ea"/>
                  <a:cs typeface="Arial" charset="0"/>
                </a:defRPr>
              </a:lvl6pPr>
              <a:lvl7pPr marL="2743200" algn="l" defTabSz="914400" rtl="0" eaLnBrk="1" latinLnBrk="0" hangingPunct="1">
                <a:defRPr sz="2400" kern="1200">
                  <a:solidFill>
                    <a:srgbClr val="191919"/>
                  </a:solidFill>
                  <a:latin typeface="HelvNeue Light for IBM"/>
                  <a:ea typeface="+mn-ea"/>
                  <a:cs typeface="Arial" charset="0"/>
                </a:defRPr>
              </a:lvl7pPr>
              <a:lvl8pPr marL="3200400" algn="l" defTabSz="914400" rtl="0" eaLnBrk="1" latinLnBrk="0" hangingPunct="1">
                <a:defRPr sz="2400" kern="1200">
                  <a:solidFill>
                    <a:srgbClr val="191919"/>
                  </a:solidFill>
                  <a:latin typeface="HelvNeue Light for IBM"/>
                  <a:ea typeface="+mn-ea"/>
                  <a:cs typeface="Arial" charset="0"/>
                </a:defRPr>
              </a:lvl8pPr>
              <a:lvl9pPr marL="3657600" algn="l" defTabSz="914400" rtl="0" eaLnBrk="1" latinLnBrk="0" hangingPunct="1">
                <a:defRPr sz="2400" kern="1200">
                  <a:solidFill>
                    <a:srgbClr val="191919"/>
                  </a:solidFill>
                  <a:latin typeface="HelvNeue Light for IBM"/>
                  <a:ea typeface="+mn-ea"/>
                  <a:cs typeface="Arial" charset="0"/>
                </a:defRPr>
              </a:lvl9pPr>
            </a:lstStyle>
            <a:p>
              <a:pPr algn="ctr"/>
              <a:r>
                <a:rPr lang="en-US" sz="1200" dirty="0"/>
                <a:t>SQL Database</a:t>
              </a:r>
            </a:p>
          </p:txBody>
        </p:sp>
        <p:grpSp>
          <p:nvGrpSpPr>
            <p:cNvPr id="32" name="Group 31"/>
            <p:cNvGrpSpPr>
              <a:grpSpLocks noChangeAspect="1"/>
            </p:cNvGrpSpPr>
            <p:nvPr/>
          </p:nvGrpSpPr>
          <p:grpSpPr bwMode="auto">
            <a:xfrm>
              <a:off x="3589" y="681"/>
              <a:ext cx="644" cy="542"/>
              <a:chOff x="3589" y="681"/>
              <a:chExt cx="644" cy="542"/>
            </a:xfrm>
          </p:grpSpPr>
          <p:sp>
            <p:nvSpPr>
              <p:cNvPr id="33" name="AutoShape 23"/>
              <p:cNvSpPr>
                <a:spLocks noChangeAspect="1" noChangeArrowheads="1"/>
              </p:cNvSpPr>
              <p:nvPr/>
            </p:nvSpPr>
            <p:spPr bwMode="auto">
              <a:xfrm>
                <a:off x="3589" y="681"/>
                <a:ext cx="644" cy="542"/>
              </a:xfrm>
              <a:prstGeom prst="hexagon">
                <a:avLst>
                  <a:gd name="adj" fmla="val 29705"/>
                  <a:gd name="vf" fmla="val 115470"/>
                </a:avLst>
              </a:prstGeom>
              <a:noFill/>
              <a:ln w="38100">
                <a:solidFill>
                  <a:srgbClr val="00AED1"/>
                </a:solidFill>
                <a:miter lim="800000"/>
                <a:headEnd/>
                <a:tailEnd/>
              </a:ln>
            </p:spPr>
            <p:txBody>
              <a:bodyPr wrap="none" anchor="ctr"/>
              <a:lstStyle>
                <a:defPPr>
                  <a:defRPr lang="en-US"/>
                </a:defPPr>
                <a:lvl1pPr algn="l" rtl="0" fontAlgn="base">
                  <a:spcBef>
                    <a:spcPct val="0"/>
                  </a:spcBef>
                  <a:spcAft>
                    <a:spcPct val="0"/>
                  </a:spcAft>
                  <a:defRPr sz="2400" kern="1200">
                    <a:solidFill>
                      <a:srgbClr val="191919"/>
                    </a:solidFill>
                    <a:latin typeface="HelvNeue Light for IBM"/>
                    <a:ea typeface="+mn-ea"/>
                    <a:cs typeface="Arial" charset="0"/>
                  </a:defRPr>
                </a:lvl1pPr>
                <a:lvl2pPr marL="457200" algn="l" rtl="0" fontAlgn="base">
                  <a:spcBef>
                    <a:spcPct val="0"/>
                  </a:spcBef>
                  <a:spcAft>
                    <a:spcPct val="0"/>
                  </a:spcAft>
                  <a:defRPr sz="2400" kern="1200">
                    <a:solidFill>
                      <a:srgbClr val="191919"/>
                    </a:solidFill>
                    <a:latin typeface="HelvNeue Light for IBM"/>
                    <a:ea typeface="+mn-ea"/>
                    <a:cs typeface="Arial" charset="0"/>
                  </a:defRPr>
                </a:lvl2pPr>
                <a:lvl3pPr marL="914400" algn="l" rtl="0" fontAlgn="base">
                  <a:spcBef>
                    <a:spcPct val="0"/>
                  </a:spcBef>
                  <a:spcAft>
                    <a:spcPct val="0"/>
                  </a:spcAft>
                  <a:defRPr sz="2400" kern="1200">
                    <a:solidFill>
                      <a:srgbClr val="191919"/>
                    </a:solidFill>
                    <a:latin typeface="HelvNeue Light for IBM"/>
                    <a:ea typeface="+mn-ea"/>
                    <a:cs typeface="Arial" charset="0"/>
                  </a:defRPr>
                </a:lvl3pPr>
                <a:lvl4pPr marL="1371600" algn="l" rtl="0" fontAlgn="base">
                  <a:spcBef>
                    <a:spcPct val="0"/>
                  </a:spcBef>
                  <a:spcAft>
                    <a:spcPct val="0"/>
                  </a:spcAft>
                  <a:defRPr sz="2400" kern="1200">
                    <a:solidFill>
                      <a:srgbClr val="191919"/>
                    </a:solidFill>
                    <a:latin typeface="HelvNeue Light for IBM"/>
                    <a:ea typeface="+mn-ea"/>
                    <a:cs typeface="Arial" charset="0"/>
                  </a:defRPr>
                </a:lvl4pPr>
                <a:lvl5pPr marL="1828800" algn="l" rtl="0" fontAlgn="base">
                  <a:spcBef>
                    <a:spcPct val="0"/>
                  </a:spcBef>
                  <a:spcAft>
                    <a:spcPct val="0"/>
                  </a:spcAft>
                  <a:defRPr sz="2400" kern="1200">
                    <a:solidFill>
                      <a:srgbClr val="191919"/>
                    </a:solidFill>
                    <a:latin typeface="HelvNeue Light for IBM"/>
                    <a:ea typeface="+mn-ea"/>
                    <a:cs typeface="Arial" charset="0"/>
                  </a:defRPr>
                </a:lvl5pPr>
                <a:lvl6pPr marL="2286000" algn="l" defTabSz="914400" rtl="0" eaLnBrk="1" latinLnBrk="0" hangingPunct="1">
                  <a:defRPr sz="2400" kern="1200">
                    <a:solidFill>
                      <a:srgbClr val="191919"/>
                    </a:solidFill>
                    <a:latin typeface="HelvNeue Light for IBM"/>
                    <a:ea typeface="+mn-ea"/>
                    <a:cs typeface="Arial" charset="0"/>
                  </a:defRPr>
                </a:lvl6pPr>
                <a:lvl7pPr marL="2743200" algn="l" defTabSz="914400" rtl="0" eaLnBrk="1" latinLnBrk="0" hangingPunct="1">
                  <a:defRPr sz="2400" kern="1200">
                    <a:solidFill>
                      <a:srgbClr val="191919"/>
                    </a:solidFill>
                    <a:latin typeface="HelvNeue Light for IBM"/>
                    <a:ea typeface="+mn-ea"/>
                    <a:cs typeface="Arial" charset="0"/>
                  </a:defRPr>
                </a:lvl7pPr>
                <a:lvl8pPr marL="3200400" algn="l" defTabSz="914400" rtl="0" eaLnBrk="1" latinLnBrk="0" hangingPunct="1">
                  <a:defRPr sz="2400" kern="1200">
                    <a:solidFill>
                      <a:srgbClr val="191919"/>
                    </a:solidFill>
                    <a:latin typeface="HelvNeue Light for IBM"/>
                    <a:ea typeface="+mn-ea"/>
                    <a:cs typeface="Arial" charset="0"/>
                  </a:defRPr>
                </a:lvl8pPr>
                <a:lvl9pPr marL="3657600" algn="l" defTabSz="914400" rtl="0" eaLnBrk="1" latinLnBrk="0" hangingPunct="1">
                  <a:defRPr sz="2400" kern="1200">
                    <a:solidFill>
                      <a:srgbClr val="191919"/>
                    </a:solidFill>
                    <a:latin typeface="HelvNeue Light for IBM"/>
                    <a:ea typeface="+mn-ea"/>
                    <a:cs typeface="Arial" charset="0"/>
                  </a:defRPr>
                </a:lvl9pPr>
              </a:lstStyle>
              <a:p>
                <a:endParaRPr lang="en-US"/>
              </a:p>
            </p:txBody>
          </p:sp>
          <p:pic>
            <p:nvPicPr>
              <p:cNvPr id="34" name="Picture 33" descr="SQL Database: SQL Database adds an on-demand relational database to your application. Powered by DB2, it provides a managed database service to handle web and transactional workloads."/>
              <p:cNvPicPr>
                <a:picLocks noChangeAspect="1" noChangeArrowheads="1"/>
              </p:cNvPicPr>
              <p:nvPr/>
            </p:nvPicPr>
            <p:blipFill>
              <a:blip r:embed="rId7"/>
              <a:srcRect/>
              <a:stretch>
                <a:fillRect/>
              </a:stretch>
            </p:blipFill>
            <p:spPr bwMode="auto">
              <a:xfrm>
                <a:off x="3724" y="784"/>
                <a:ext cx="369" cy="369"/>
              </a:xfrm>
              <a:prstGeom prst="rect">
                <a:avLst/>
              </a:prstGeom>
              <a:noFill/>
              <a:ln w="9525">
                <a:noFill/>
                <a:miter lim="800000"/>
                <a:headEnd/>
                <a:tailEnd/>
              </a:ln>
            </p:spPr>
          </p:pic>
        </p:grpSp>
      </p:grpSp>
      <p:sp>
        <p:nvSpPr>
          <p:cNvPr id="6" name="AutoShape 2" descr="Image result for apache tomcat image"/>
          <p:cNvSpPr>
            <a:spLocks noChangeAspect="1" noChangeArrowheads="1"/>
          </p:cNvSpPr>
          <p:nvPr/>
        </p:nvSpPr>
        <p:spPr bwMode="auto">
          <a:xfrm>
            <a:off x="155575" y="293688"/>
            <a:ext cx="1771650" cy="11811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Image result for apache tomcat image"/>
          <p:cNvSpPr>
            <a:spLocks noChangeAspect="1" noChangeArrowheads="1"/>
          </p:cNvSpPr>
          <p:nvPr/>
        </p:nvSpPr>
        <p:spPr bwMode="auto">
          <a:xfrm>
            <a:off x="307975" y="446088"/>
            <a:ext cx="1771650" cy="11811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8613" y="1771326"/>
            <a:ext cx="762000" cy="762000"/>
          </a:xfrm>
          <a:prstGeom prst="rect">
            <a:avLst/>
          </a:prstGeom>
        </p:spPr>
      </p:pic>
      <p:cxnSp>
        <p:nvCxnSpPr>
          <p:cNvPr id="10" name="Straight Arrow Connector 9"/>
          <p:cNvCxnSpPr/>
          <p:nvPr/>
        </p:nvCxnSpPr>
        <p:spPr bwMode="auto">
          <a:xfrm flipV="1">
            <a:off x="3280381" y="4709146"/>
            <a:ext cx="213040" cy="136420"/>
          </a:xfrm>
          <a:prstGeom prst="straightConnector1">
            <a:avLst/>
          </a:prstGeom>
          <a:noFill/>
          <a:ln w="9525" cap="flat" cmpd="sng" algn="ctr">
            <a:noFill/>
            <a:prstDash val="solid"/>
            <a:round/>
            <a:headEnd type="none" w="med" len="med"/>
            <a:tailEnd type="arrow"/>
          </a:ln>
          <a:effectLst/>
        </p:spPr>
      </p:cxnSp>
      <p:sp>
        <p:nvSpPr>
          <p:cNvPr id="46" name="Line 41"/>
          <p:cNvSpPr>
            <a:spLocks noChangeShapeType="1"/>
          </p:cNvSpPr>
          <p:nvPr/>
        </p:nvSpPr>
        <p:spPr bwMode="auto">
          <a:xfrm>
            <a:off x="2079626" y="2198215"/>
            <a:ext cx="1200755" cy="114773"/>
          </a:xfrm>
          <a:prstGeom prst="line">
            <a:avLst/>
          </a:prstGeom>
          <a:noFill/>
          <a:ln w="38100">
            <a:solidFill>
              <a:srgbClr val="333399"/>
            </a:solidFill>
            <a:round/>
            <a:headEnd/>
            <a:tailEnd type="triangle" w="lg" len="lg"/>
          </a:ln>
        </p:spPr>
        <p:txBody>
          <a:bodyPr/>
          <a:lstStyle/>
          <a:p>
            <a:endParaRPr lang="en-US"/>
          </a:p>
        </p:txBody>
      </p:sp>
      <p:sp>
        <p:nvSpPr>
          <p:cNvPr id="48" name="AutoShape 6"/>
          <p:cNvSpPr>
            <a:spLocks noChangeArrowheads="1"/>
          </p:cNvSpPr>
          <p:nvPr/>
        </p:nvSpPr>
        <p:spPr bwMode="auto">
          <a:xfrm>
            <a:off x="368941" y="1747689"/>
            <a:ext cx="1917084" cy="1041238"/>
          </a:xfrm>
          <a:prstGeom prst="roundRect">
            <a:avLst>
              <a:gd name="adj" fmla="val 16667"/>
            </a:avLst>
          </a:prstGeom>
          <a:noFill/>
          <a:ln w="12700">
            <a:solidFill>
              <a:schemeClr val="tx2"/>
            </a:solidFill>
            <a:round/>
            <a:headEnd/>
            <a:tailEnd/>
          </a:ln>
        </p:spPr>
        <p:txBody>
          <a:bodyPr lIns="0" tIns="0" rIns="0" bIns="0" anchor="b" anchorCtr="1"/>
          <a:lstStyle/>
          <a:p>
            <a:pPr algn="ctr"/>
            <a:endParaRPr lang="en-US" sz="1000" dirty="0"/>
          </a:p>
        </p:txBody>
      </p:sp>
      <p:grpSp>
        <p:nvGrpSpPr>
          <p:cNvPr id="49" name="Group 1"/>
          <p:cNvGrpSpPr>
            <a:grpSpLocks/>
          </p:cNvGrpSpPr>
          <p:nvPr/>
        </p:nvGrpSpPr>
        <p:grpSpPr bwMode="auto">
          <a:xfrm>
            <a:off x="427507" y="1574355"/>
            <a:ext cx="218136" cy="267592"/>
            <a:chOff x="609600" y="2066414"/>
            <a:chExt cx="883635" cy="775211"/>
          </a:xfrm>
        </p:grpSpPr>
        <p:pic>
          <p:nvPicPr>
            <p:cNvPr id="50" name="Picture 49"/>
            <p:cNvPicPr>
              <a:picLocks noChangeAspect="1"/>
            </p:cNvPicPr>
            <p:nvPr/>
          </p:nvPicPr>
          <p:blipFill>
            <a:blip r:embed="rId9" cstate="print">
              <a:duotone>
                <a:schemeClr val="accent1">
                  <a:shade val="45000"/>
                  <a:satMod val="135000"/>
                </a:schemeClr>
                <a:prstClr val="white"/>
              </a:duotone>
              <a:extLst/>
            </a:blip>
            <a:stretch>
              <a:fillRect/>
            </a:stretch>
          </p:blipFill>
          <p:spPr bwMode="auto">
            <a:xfrm>
              <a:off x="609600" y="2066414"/>
              <a:ext cx="567440" cy="775211"/>
            </a:xfrm>
            <a:prstGeom prst="rect">
              <a:avLst/>
            </a:prstGeom>
          </p:spPr>
        </p:pic>
        <p:pic>
          <p:nvPicPr>
            <p:cNvPr id="51" name="Picture 50"/>
            <p:cNvPicPr>
              <a:picLocks noChangeAspect="1"/>
            </p:cNvPicPr>
            <p:nvPr/>
          </p:nvPicPr>
          <p:blipFill>
            <a:blip r:embed="rId9" cstate="print">
              <a:duotone>
                <a:schemeClr val="accent1">
                  <a:shade val="45000"/>
                  <a:satMod val="135000"/>
                </a:schemeClr>
                <a:prstClr val="white"/>
              </a:duotone>
              <a:extLst/>
            </a:blip>
            <a:stretch>
              <a:fillRect/>
            </a:stretch>
          </p:blipFill>
          <p:spPr bwMode="auto">
            <a:xfrm>
              <a:off x="925795" y="2066414"/>
              <a:ext cx="567440" cy="775211"/>
            </a:xfrm>
            <a:prstGeom prst="rect">
              <a:avLst/>
            </a:prstGeom>
          </p:spPr>
        </p:pic>
      </p:grpSp>
      <p:sp>
        <p:nvSpPr>
          <p:cNvPr id="52" name="TextBox 51"/>
          <p:cNvSpPr txBox="1"/>
          <p:nvPr/>
        </p:nvSpPr>
        <p:spPr>
          <a:xfrm>
            <a:off x="757291" y="2787487"/>
            <a:ext cx="1528735" cy="230832"/>
          </a:xfrm>
          <a:prstGeom prst="rect">
            <a:avLst/>
          </a:prstGeom>
          <a:noFill/>
        </p:spPr>
        <p:txBody>
          <a:bodyPr wrap="square" rtlCol="0">
            <a:spAutoFit/>
          </a:bodyPr>
          <a:lstStyle/>
          <a:p>
            <a:pPr algn="ctr"/>
            <a:r>
              <a:rPr lang="en-US" sz="900" b="1" dirty="0"/>
              <a:t>On-Premises</a:t>
            </a:r>
          </a:p>
        </p:txBody>
      </p:sp>
      <p:sp>
        <p:nvSpPr>
          <p:cNvPr id="54" name="Line 41"/>
          <p:cNvSpPr>
            <a:spLocks noChangeShapeType="1"/>
          </p:cNvSpPr>
          <p:nvPr/>
        </p:nvSpPr>
        <p:spPr bwMode="auto">
          <a:xfrm flipV="1">
            <a:off x="1005880" y="2129632"/>
            <a:ext cx="293593" cy="12873"/>
          </a:xfrm>
          <a:prstGeom prst="line">
            <a:avLst/>
          </a:prstGeom>
          <a:noFill/>
          <a:ln w="38100">
            <a:solidFill>
              <a:srgbClr val="333399"/>
            </a:solidFill>
            <a:round/>
            <a:headEnd/>
            <a:tailEnd type="triangle" w="lg" len="lg"/>
          </a:ln>
        </p:spPr>
        <p:txBody>
          <a:bodyPr/>
          <a:lstStyle/>
          <a:p>
            <a:endParaRPr lang="en-US"/>
          </a:p>
        </p:txBody>
      </p:sp>
      <p:pic>
        <p:nvPicPr>
          <p:cNvPr id="2" name="Picture 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97341" y="1874537"/>
            <a:ext cx="658789" cy="658789"/>
          </a:xfrm>
          <a:prstGeom prst="rect">
            <a:avLst/>
          </a:prstGeom>
        </p:spPr>
      </p:pic>
      <p:sp>
        <p:nvSpPr>
          <p:cNvPr id="4" name="TextBox 3"/>
          <p:cNvSpPr txBox="1"/>
          <p:nvPr/>
        </p:nvSpPr>
        <p:spPr>
          <a:xfrm>
            <a:off x="3006060" y="301747"/>
            <a:ext cx="2473339" cy="523220"/>
          </a:xfrm>
          <a:prstGeom prst="rect">
            <a:avLst/>
          </a:prstGeom>
          <a:noFill/>
        </p:spPr>
        <p:txBody>
          <a:bodyPr wrap="square" rtlCol="0">
            <a:spAutoFit/>
          </a:bodyPr>
          <a:lstStyle/>
          <a:p>
            <a:r>
              <a:rPr lang="en-US" sz="2800" kern="0" spc="-30" dirty="0" smtClean="0">
                <a:solidFill>
                  <a:srgbClr val="FFFFFF"/>
                </a:solidFill>
                <a:latin typeface="Arial"/>
                <a:cs typeface="Arial"/>
              </a:rPr>
              <a:t>TTTTT</a:t>
            </a:r>
          </a:p>
        </p:txBody>
      </p:sp>
      <p:sp>
        <p:nvSpPr>
          <p:cNvPr id="5" name="Rectangle 4"/>
          <p:cNvSpPr/>
          <p:nvPr/>
        </p:nvSpPr>
        <p:spPr>
          <a:xfrm>
            <a:off x="0" y="82013"/>
            <a:ext cx="9143999" cy="553998"/>
          </a:xfrm>
          <a:prstGeom prst="rect">
            <a:avLst/>
          </a:prstGeom>
        </p:spPr>
        <p:txBody>
          <a:bodyPr wrap="square">
            <a:spAutoFit/>
          </a:bodyPr>
          <a:lstStyle/>
          <a:p>
            <a:pPr algn="ctr"/>
            <a:r>
              <a:rPr lang="en-US" sz="3000" b="1" dirty="0" smtClean="0">
                <a:solidFill>
                  <a:schemeClr val="bg2">
                    <a:lumMod val="50000"/>
                  </a:schemeClr>
                </a:solidFill>
              </a:rPr>
              <a:t>Tomcat </a:t>
            </a:r>
            <a:r>
              <a:rPr lang="en-US" sz="3000" b="1" dirty="0">
                <a:solidFill>
                  <a:schemeClr val="bg2">
                    <a:lumMod val="50000"/>
                  </a:schemeClr>
                </a:solidFill>
              </a:rPr>
              <a:t>application (</a:t>
            </a:r>
            <a:r>
              <a:rPr lang="en-US" sz="3000" b="1" dirty="0" err="1">
                <a:solidFill>
                  <a:schemeClr val="bg2">
                    <a:lumMod val="50000"/>
                  </a:schemeClr>
                </a:solidFill>
              </a:rPr>
              <a:t>RedbookLibrary</a:t>
            </a:r>
            <a:r>
              <a:rPr lang="en-US" sz="3000" b="1" dirty="0">
                <a:solidFill>
                  <a:schemeClr val="bg2">
                    <a:lumMod val="50000"/>
                  </a:schemeClr>
                </a:solidFill>
              </a:rPr>
              <a:t>)</a:t>
            </a:r>
          </a:p>
        </p:txBody>
      </p:sp>
    </p:spTree>
    <p:extLst>
      <p:ext uri="{BB962C8B-B14F-4D97-AF65-F5344CB8AC3E}">
        <p14:creationId xmlns:p14="http://schemas.microsoft.com/office/powerpoint/2010/main" val="36104131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s1"/>
          <p:cNvPicPr/>
          <p:nvPr/>
        </p:nvPicPr>
        <p:blipFill>
          <a:blip r:embed="rId3">
            <a:lum bright="-50000"/>
            <a:alphaModFix/>
          </a:blip>
          <a:srcRect/>
          <a:stretch>
            <a:fillRect/>
          </a:stretch>
        </p:blipFill>
        <p:spPr>
          <a:xfrm>
            <a:off x="0" y="457200"/>
            <a:ext cx="9143999" cy="6400799"/>
          </a:xfrm>
          <a:prstGeom prst="rect">
            <a:avLst/>
          </a:prstGeom>
        </p:spPr>
      </p:pic>
      <p:sp>
        <p:nvSpPr>
          <p:cNvPr id="6" name="Rectangle 5"/>
          <p:cNvSpPr/>
          <p:nvPr/>
        </p:nvSpPr>
        <p:spPr>
          <a:xfrm>
            <a:off x="0" y="0"/>
            <a:ext cx="9143999" cy="369332"/>
          </a:xfrm>
          <a:prstGeom prst="rect">
            <a:avLst/>
          </a:prstGeom>
        </p:spPr>
        <p:txBody>
          <a:bodyPr wrap="square">
            <a:spAutoFit/>
          </a:bodyPr>
          <a:lstStyle/>
          <a:p>
            <a:pPr algn="ctr"/>
            <a:r>
              <a:rPr lang="en-US" dirty="0" smtClean="0">
                <a:latin typeface="Liberation Serif" panose="02020603050405020304" pitchFamily="18" charset="0"/>
                <a:ea typeface="WT Serif J"/>
                <a:cs typeface="Lohit Devanagari"/>
              </a:rPr>
              <a:t>High Level Technology Analysis Results </a:t>
            </a:r>
            <a:r>
              <a:rPr lang="en-US" dirty="0">
                <a:latin typeface="Liberation Serif" panose="02020603050405020304" pitchFamily="18" charset="0"/>
                <a:ea typeface="WT Serif J"/>
                <a:cs typeface="Lohit Devanagari"/>
              </a:rPr>
              <a:t>(in HTML)</a:t>
            </a:r>
            <a:endParaRPr lang="en-US" dirty="0"/>
          </a:p>
        </p:txBody>
      </p:sp>
    </p:spTree>
    <p:extLst>
      <p:ext uri="{BB962C8B-B14F-4D97-AF65-F5344CB8AC3E}">
        <p14:creationId xmlns:p14="http://schemas.microsoft.com/office/powerpoint/2010/main" val="19335162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s7"/>
          <p:cNvPicPr>
            <a:picLocks noGrp="1"/>
          </p:cNvPicPr>
          <p:nvPr>
            <p:ph idx="1"/>
          </p:nvPr>
        </p:nvPicPr>
        <p:blipFill>
          <a:blip r:embed="rId3">
            <a:lum bright="-50000"/>
            <a:alphaModFix/>
          </a:blip>
          <a:srcRect/>
          <a:stretch>
            <a:fillRect/>
          </a:stretch>
        </p:blipFill>
        <p:spPr>
          <a:xfrm>
            <a:off x="0" y="1417638"/>
            <a:ext cx="9144000" cy="5440362"/>
          </a:xfrm>
          <a:prstGeom prst="rect">
            <a:avLst/>
          </a:prstGeom>
        </p:spPr>
      </p:pic>
      <p:pic>
        <p:nvPicPr>
          <p:cNvPr id="6" name="graphics6"/>
          <p:cNvPicPr/>
          <p:nvPr/>
        </p:nvPicPr>
        <p:blipFill>
          <a:blip r:embed="rId4">
            <a:lum bright="-50000"/>
            <a:alphaModFix/>
          </a:blip>
          <a:srcRect/>
          <a:stretch>
            <a:fillRect/>
          </a:stretch>
        </p:blipFill>
        <p:spPr>
          <a:xfrm>
            <a:off x="0" y="0"/>
            <a:ext cx="9143999" cy="1417638"/>
          </a:xfrm>
          <a:prstGeom prst="rect">
            <a:avLst/>
          </a:prstGeom>
        </p:spPr>
      </p:pic>
    </p:spTree>
    <p:extLst>
      <p:ext uri="{BB962C8B-B14F-4D97-AF65-F5344CB8AC3E}">
        <p14:creationId xmlns:p14="http://schemas.microsoft.com/office/powerpoint/2010/main" val="33944656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29390"/>
          </a:xfrm>
        </p:spPr>
        <p:txBody>
          <a:bodyPr>
            <a:noAutofit/>
          </a:bodyPr>
          <a:lstStyle/>
          <a:p>
            <a:pPr algn="ctr"/>
            <a:r>
              <a:rPr lang="en-US" sz="3000" dirty="0" smtClean="0">
                <a:solidFill>
                  <a:schemeClr val="bg2">
                    <a:lumMod val="50000"/>
                  </a:schemeClr>
                </a:solidFill>
              </a:rPr>
              <a:t>Running IBM WAS Migration Toolkit on </a:t>
            </a:r>
            <a:r>
              <a:rPr lang="en-US" sz="3000" dirty="0" err="1" smtClean="0">
                <a:solidFill>
                  <a:schemeClr val="bg2">
                    <a:lumMod val="50000"/>
                  </a:schemeClr>
                </a:solidFill>
              </a:rPr>
              <a:t>RedbookLibrary</a:t>
            </a:r>
            <a:endParaRPr lang="en-US" sz="3000" dirty="0">
              <a:solidFill>
                <a:schemeClr val="bg2">
                  <a:lumMod val="50000"/>
                </a:schemeClr>
              </a:solidFill>
            </a:endParaRPr>
          </a:p>
        </p:txBody>
      </p:sp>
      <p:pic>
        <p:nvPicPr>
          <p:cNvPr id="4" name="Content Placeholder 3"/>
          <p:cNvPicPr>
            <a:picLocks noGrp="1" noChangeAspect="1"/>
          </p:cNvPicPr>
          <p:nvPr>
            <p:ph idx="1"/>
          </p:nvPr>
        </p:nvPicPr>
        <p:blipFill>
          <a:blip r:embed="rId3"/>
          <a:stretch>
            <a:fillRect/>
          </a:stretch>
        </p:blipFill>
        <p:spPr>
          <a:xfrm>
            <a:off x="-24181" y="1094282"/>
            <a:ext cx="6437932" cy="5763718"/>
          </a:xfrm>
          <a:prstGeom prst="rect">
            <a:avLst/>
          </a:prstGeom>
        </p:spPr>
      </p:pic>
      <p:pic>
        <p:nvPicPr>
          <p:cNvPr id="6" name="Picture 5"/>
          <p:cNvPicPr>
            <a:picLocks noChangeAspect="1"/>
          </p:cNvPicPr>
          <p:nvPr/>
        </p:nvPicPr>
        <p:blipFill>
          <a:blip r:embed="rId4"/>
          <a:stretch>
            <a:fillRect/>
          </a:stretch>
        </p:blipFill>
        <p:spPr>
          <a:xfrm>
            <a:off x="2667000" y="2274758"/>
            <a:ext cx="6477000" cy="3390900"/>
          </a:xfrm>
          <a:prstGeom prst="rect">
            <a:avLst/>
          </a:prstGeom>
        </p:spPr>
      </p:pic>
    </p:spTree>
    <p:extLst>
      <p:ext uri="{BB962C8B-B14F-4D97-AF65-F5344CB8AC3E}">
        <p14:creationId xmlns:p14="http://schemas.microsoft.com/office/powerpoint/2010/main" val="36956504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pPr algn="ctr"/>
            <a:r>
              <a:rPr lang="en-US" sz="3000" dirty="0" smtClean="0">
                <a:solidFill>
                  <a:schemeClr val="bg2">
                    <a:lumMod val="50000"/>
                  </a:schemeClr>
                </a:solidFill>
              </a:rPr>
              <a:t>Output from IBM WAS Migration Toolkit</a:t>
            </a:r>
            <a:r>
              <a:rPr lang="en-US" dirty="0" smtClean="0"/>
              <a:t> </a:t>
            </a:r>
            <a:endParaRPr lang="en-US" dirty="0"/>
          </a:p>
        </p:txBody>
      </p:sp>
      <p:pic>
        <p:nvPicPr>
          <p:cNvPr id="4" name="Content Placeholder 3"/>
          <p:cNvPicPr>
            <a:picLocks noGrp="1" noChangeAspect="1"/>
          </p:cNvPicPr>
          <p:nvPr>
            <p:ph idx="1"/>
          </p:nvPr>
        </p:nvPicPr>
        <p:blipFill>
          <a:blip r:embed="rId3"/>
          <a:stretch>
            <a:fillRect/>
          </a:stretch>
        </p:blipFill>
        <p:spPr>
          <a:xfrm>
            <a:off x="0" y="929390"/>
            <a:ext cx="9144000" cy="2203554"/>
          </a:xfrm>
          <a:prstGeom prst="rect">
            <a:avLst/>
          </a:prstGeom>
        </p:spPr>
      </p:pic>
      <p:pic>
        <p:nvPicPr>
          <p:cNvPr id="5" name="Picture 4"/>
          <p:cNvPicPr>
            <a:picLocks noChangeAspect="1"/>
          </p:cNvPicPr>
          <p:nvPr/>
        </p:nvPicPr>
        <p:blipFill>
          <a:blip r:embed="rId4"/>
          <a:stretch>
            <a:fillRect/>
          </a:stretch>
        </p:blipFill>
        <p:spPr>
          <a:xfrm>
            <a:off x="1708880" y="4009244"/>
            <a:ext cx="7435120" cy="2848756"/>
          </a:xfrm>
          <a:prstGeom prst="rect">
            <a:avLst/>
          </a:prstGeom>
        </p:spPr>
      </p:pic>
      <p:pic>
        <p:nvPicPr>
          <p:cNvPr id="6" name="Picture 5"/>
          <p:cNvPicPr>
            <a:picLocks noChangeAspect="1"/>
          </p:cNvPicPr>
          <p:nvPr/>
        </p:nvPicPr>
        <p:blipFill>
          <a:blip r:embed="rId5"/>
          <a:stretch>
            <a:fillRect/>
          </a:stretch>
        </p:blipFill>
        <p:spPr>
          <a:xfrm>
            <a:off x="0" y="3132944"/>
            <a:ext cx="8572500" cy="876300"/>
          </a:xfrm>
          <a:prstGeom prst="rect">
            <a:avLst/>
          </a:prstGeom>
        </p:spPr>
      </p:pic>
    </p:spTree>
    <p:extLst>
      <p:ext uri="{BB962C8B-B14F-4D97-AF65-F5344CB8AC3E}">
        <p14:creationId xmlns:p14="http://schemas.microsoft.com/office/powerpoint/2010/main" val="4842346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9935" y="0"/>
            <a:ext cx="8229600" cy="1143000"/>
          </a:xfrm>
        </p:spPr>
        <p:txBody>
          <a:bodyPr>
            <a:normAutofit/>
          </a:bodyPr>
          <a:lstStyle/>
          <a:p>
            <a:r>
              <a:rPr lang="en-US" dirty="0" smtClean="0">
                <a:solidFill>
                  <a:schemeClr val="bg2">
                    <a:lumMod val="50000"/>
                  </a:schemeClr>
                </a:solidFill>
              </a:rPr>
              <a:t>Migrated Configuration after running Migration Toolkit</a:t>
            </a:r>
            <a:r>
              <a:rPr lang="en-US" dirty="0">
                <a:solidFill>
                  <a:schemeClr val="bg2">
                    <a:lumMod val="50000"/>
                  </a:schemeClr>
                </a:solidFill>
              </a:rPr>
              <a:t/>
            </a:r>
            <a:br>
              <a:rPr lang="en-US" dirty="0">
                <a:solidFill>
                  <a:schemeClr val="bg2">
                    <a:lumMod val="50000"/>
                  </a:schemeClr>
                </a:solidFill>
              </a:rPr>
            </a:br>
            <a:r>
              <a:rPr lang="en-US" dirty="0" smtClean="0"/>
              <a:t> </a:t>
            </a:r>
            <a:endParaRPr lang="en-US" dirty="0"/>
          </a:p>
        </p:txBody>
      </p:sp>
      <p:pic>
        <p:nvPicPr>
          <p:cNvPr id="4" name="Content Placeholder 3"/>
          <p:cNvPicPr>
            <a:picLocks noGrp="1" noChangeAspect="1"/>
          </p:cNvPicPr>
          <p:nvPr>
            <p:ph idx="1"/>
          </p:nvPr>
        </p:nvPicPr>
        <p:blipFill>
          <a:blip r:embed="rId3"/>
          <a:stretch>
            <a:fillRect/>
          </a:stretch>
        </p:blipFill>
        <p:spPr>
          <a:xfrm>
            <a:off x="2580967" y="936522"/>
            <a:ext cx="4247535" cy="5750449"/>
          </a:xfrm>
          <a:prstGeom prst="rect">
            <a:avLst/>
          </a:prstGeom>
        </p:spPr>
      </p:pic>
      <p:sp>
        <p:nvSpPr>
          <p:cNvPr id="5" name="Rectangle 4"/>
          <p:cNvSpPr/>
          <p:nvPr/>
        </p:nvSpPr>
        <p:spPr>
          <a:xfrm>
            <a:off x="3539613" y="4306529"/>
            <a:ext cx="3392129" cy="943897"/>
          </a:xfrm>
          <a:prstGeom prst="rect">
            <a:avLst/>
          </a:prstGeom>
          <a:noFill/>
          <a:ln w="412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569110" y="5309419"/>
            <a:ext cx="3406877" cy="1150375"/>
          </a:xfrm>
          <a:prstGeom prst="rect">
            <a:avLst/>
          </a:prstGeom>
          <a:noFill/>
          <a:ln w="412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a:off x="1946787" y="3811746"/>
            <a:ext cx="1622323" cy="8575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1725561" y="5751871"/>
            <a:ext cx="1843549" cy="5358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017637" y="3285706"/>
            <a:ext cx="1460090" cy="707886"/>
          </a:xfrm>
          <a:prstGeom prst="rect">
            <a:avLst/>
          </a:prstGeom>
          <a:noFill/>
        </p:spPr>
        <p:txBody>
          <a:bodyPr wrap="square" rtlCol="0">
            <a:spAutoFit/>
          </a:bodyPr>
          <a:lstStyle/>
          <a:p>
            <a:r>
              <a:rPr lang="en-US" sz="2000" kern="0" spc="-30" dirty="0" smtClean="0">
                <a:solidFill>
                  <a:schemeClr val="bg2">
                    <a:lumMod val="50000"/>
                  </a:schemeClr>
                </a:solidFill>
                <a:latin typeface="Arial"/>
                <a:cs typeface="Arial"/>
              </a:rPr>
              <a:t>Application </a:t>
            </a:r>
            <a:r>
              <a:rPr lang="en-US" sz="2000" kern="0" spc="-30" dirty="0" err="1" smtClean="0">
                <a:solidFill>
                  <a:schemeClr val="bg2">
                    <a:lumMod val="50000"/>
                  </a:schemeClr>
                </a:solidFill>
                <a:latin typeface="Arial"/>
                <a:cs typeface="Arial"/>
              </a:rPr>
              <a:t>Config</a:t>
            </a:r>
            <a:endParaRPr lang="en-US" sz="2000" kern="0" spc="-30" dirty="0" smtClean="0">
              <a:solidFill>
                <a:schemeClr val="bg2">
                  <a:lumMod val="50000"/>
                </a:schemeClr>
              </a:solidFill>
              <a:latin typeface="Arial"/>
              <a:cs typeface="Arial"/>
            </a:endParaRPr>
          </a:p>
        </p:txBody>
      </p:sp>
      <p:sp>
        <p:nvSpPr>
          <p:cNvPr id="14" name="TextBox 13"/>
          <p:cNvSpPr txBox="1"/>
          <p:nvPr/>
        </p:nvSpPr>
        <p:spPr>
          <a:xfrm>
            <a:off x="943895" y="5884606"/>
            <a:ext cx="1356852" cy="707886"/>
          </a:xfrm>
          <a:prstGeom prst="rect">
            <a:avLst/>
          </a:prstGeom>
          <a:noFill/>
        </p:spPr>
        <p:txBody>
          <a:bodyPr wrap="square" rtlCol="0">
            <a:spAutoFit/>
          </a:bodyPr>
          <a:lstStyle/>
          <a:p>
            <a:r>
              <a:rPr lang="en-US" sz="2000" kern="0" spc="-30" dirty="0" smtClean="0">
                <a:solidFill>
                  <a:schemeClr val="bg2">
                    <a:lumMod val="50000"/>
                  </a:schemeClr>
                </a:solidFill>
                <a:latin typeface="Arial"/>
                <a:cs typeface="Arial"/>
              </a:rPr>
              <a:t>Server </a:t>
            </a:r>
            <a:r>
              <a:rPr lang="en-US" sz="2000" kern="0" spc="-30" dirty="0" err="1" smtClean="0">
                <a:solidFill>
                  <a:schemeClr val="bg2">
                    <a:lumMod val="50000"/>
                  </a:schemeClr>
                </a:solidFill>
                <a:latin typeface="Arial"/>
                <a:cs typeface="Arial"/>
              </a:rPr>
              <a:t>Config</a:t>
            </a:r>
            <a:endParaRPr lang="en-US" sz="2000" kern="0" spc="-30" dirty="0" smtClean="0">
              <a:solidFill>
                <a:schemeClr val="bg2">
                  <a:lumMod val="50000"/>
                </a:schemeClr>
              </a:solidFill>
              <a:latin typeface="Arial"/>
              <a:cs typeface="Arial"/>
            </a:endParaRPr>
          </a:p>
        </p:txBody>
      </p:sp>
    </p:spTree>
    <p:extLst>
      <p:ext uri="{BB962C8B-B14F-4D97-AF65-F5344CB8AC3E}">
        <p14:creationId xmlns:p14="http://schemas.microsoft.com/office/powerpoint/2010/main" val="36225520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n-US" sz="3000" dirty="0" smtClean="0">
                <a:solidFill>
                  <a:schemeClr val="bg2">
                    <a:lumMod val="50000"/>
                  </a:schemeClr>
                </a:solidFill>
              </a:rPr>
              <a:t>Agenda</a:t>
            </a:r>
            <a:endParaRPr lang="en-US" sz="3000" dirty="0">
              <a:solidFill>
                <a:schemeClr val="bg2">
                  <a:lumMod val="50000"/>
                </a:schemeClr>
              </a:solidFill>
            </a:endParaRPr>
          </a:p>
        </p:txBody>
      </p:sp>
      <p:sp>
        <p:nvSpPr>
          <p:cNvPr id="5" name="Content Placeholder 4"/>
          <p:cNvSpPr>
            <a:spLocks noGrp="1"/>
          </p:cNvSpPr>
          <p:nvPr>
            <p:ph idx="1"/>
          </p:nvPr>
        </p:nvSpPr>
        <p:spPr>
          <a:xfrm>
            <a:off x="0" y="1600200"/>
            <a:ext cx="9144000" cy="4525963"/>
          </a:xfrm>
        </p:spPr>
        <p:txBody>
          <a:bodyPr>
            <a:normAutofit/>
          </a:bodyPr>
          <a:lstStyle/>
          <a:p>
            <a:pPr>
              <a:buFont typeface="Arial" panose="020B0604020202020204" pitchFamily="34" charset="0"/>
              <a:buChar char="•"/>
            </a:pPr>
            <a:r>
              <a:rPr lang="en-US" sz="2400" dirty="0" smtClean="0">
                <a:solidFill>
                  <a:schemeClr val="bg1">
                    <a:lumMod val="85000"/>
                  </a:schemeClr>
                </a:solidFill>
              </a:rPr>
              <a:t>What are the features of </a:t>
            </a:r>
            <a:r>
              <a:rPr lang="en-US" sz="2400" dirty="0" err="1" smtClean="0">
                <a:solidFill>
                  <a:schemeClr val="bg1">
                    <a:lumMod val="85000"/>
                  </a:schemeClr>
                </a:solidFill>
              </a:rPr>
              <a:t>Bluemix</a:t>
            </a:r>
            <a:r>
              <a:rPr lang="en-US" sz="2400" dirty="0" smtClean="0">
                <a:solidFill>
                  <a:schemeClr val="bg1">
                    <a:lumMod val="85000"/>
                  </a:schemeClr>
                </a:solidFill>
              </a:rPr>
              <a:t> available to host Java Apps in the Cloud ?</a:t>
            </a:r>
          </a:p>
          <a:p>
            <a:pPr>
              <a:buFont typeface="Arial" panose="020B0604020202020204" pitchFamily="34" charset="0"/>
              <a:buChar char="•"/>
            </a:pPr>
            <a:endParaRPr lang="en-US" sz="2400" dirty="0" smtClean="0">
              <a:solidFill>
                <a:schemeClr val="bg1">
                  <a:lumMod val="85000"/>
                </a:schemeClr>
              </a:solidFill>
            </a:endParaRPr>
          </a:p>
          <a:p>
            <a:pPr>
              <a:buFont typeface="Arial" panose="020B0604020202020204" pitchFamily="34" charset="0"/>
              <a:buChar char="•"/>
            </a:pPr>
            <a:r>
              <a:rPr lang="en-US" sz="2400" dirty="0" smtClean="0">
                <a:solidFill>
                  <a:schemeClr val="bg1">
                    <a:lumMod val="85000"/>
                  </a:schemeClr>
                </a:solidFill>
              </a:rPr>
              <a:t>What is the Tooling available for migrating existing Java Apps to </a:t>
            </a:r>
            <a:r>
              <a:rPr lang="en-US" sz="2400" dirty="0" err="1" smtClean="0">
                <a:solidFill>
                  <a:schemeClr val="bg1">
                    <a:lumMod val="85000"/>
                  </a:schemeClr>
                </a:solidFill>
              </a:rPr>
              <a:t>Bluemix</a:t>
            </a:r>
            <a:r>
              <a:rPr lang="en-US" sz="2400" dirty="0" smtClean="0">
                <a:solidFill>
                  <a:schemeClr val="bg1">
                    <a:lumMod val="85000"/>
                  </a:schemeClr>
                </a:solidFill>
              </a:rPr>
              <a:t>?</a:t>
            </a:r>
          </a:p>
          <a:p>
            <a:pPr>
              <a:buFont typeface="Arial" panose="020B0604020202020204" pitchFamily="34" charset="0"/>
              <a:buChar char="•"/>
            </a:pPr>
            <a:endParaRPr lang="en-US" sz="2400" dirty="0" smtClean="0"/>
          </a:p>
          <a:p>
            <a:r>
              <a:rPr lang="en-US" sz="2400" dirty="0" smtClean="0"/>
              <a:t>What are the refactoring concerns when taking a Java app and moving it to the Cloud?</a:t>
            </a:r>
          </a:p>
        </p:txBody>
      </p:sp>
    </p:spTree>
    <p:extLst>
      <p:ext uri="{BB962C8B-B14F-4D97-AF65-F5344CB8AC3E}">
        <p14:creationId xmlns:p14="http://schemas.microsoft.com/office/powerpoint/2010/main" val="33457933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n-US" sz="3000" dirty="0" smtClean="0">
                <a:solidFill>
                  <a:schemeClr val="bg2">
                    <a:lumMod val="50000"/>
                  </a:schemeClr>
                </a:solidFill>
              </a:rPr>
              <a:t>Agenda</a:t>
            </a:r>
            <a:endParaRPr lang="en-US" sz="3000" dirty="0">
              <a:solidFill>
                <a:schemeClr val="bg2">
                  <a:lumMod val="50000"/>
                </a:schemeClr>
              </a:solidFill>
            </a:endParaRPr>
          </a:p>
        </p:txBody>
      </p:sp>
      <p:sp>
        <p:nvSpPr>
          <p:cNvPr id="5" name="Content Placeholder 4"/>
          <p:cNvSpPr>
            <a:spLocks noGrp="1"/>
          </p:cNvSpPr>
          <p:nvPr>
            <p:ph idx="1"/>
          </p:nvPr>
        </p:nvSpPr>
        <p:spPr>
          <a:xfrm>
            <a:off x="0" y="1600200"/>
            <a:ext cx="9144000" cy="4525963"/>
          </a:xfrm>
        </p:spPr>
        <p:txBody>
          <a:bodyPr>
            <a:normAutofit/>
          </a:bodyPr>
          <a:lstStyle/>
          <a:p>
            <a:pPr>
              <a:buFont typeface="Arial" panose="020B0604020202020204" pitchFamily="34" charset="0"/>
              <a:buChar char="•"/>
            </a:pPr>
            <a:r>
              <a:rPr lang="en-US" sz="2400" dirty="0" smtClean="0"/>
              <a:t>What are the features of </a:t>
            </a:r>
            <a:r>
              <a:rPr lang="en-US" sz="2400" dirty="0" err="1" smtClean="0"/>
              <a:t>Bluemix</a:t>
            </a:r>
            <a:r>
              <a:rPr lang="en-US" sz="2400" dirty="0" smtClean="0"/>
              <a:t> available to host Java Apps in the Cloud ?</a:t>
            </a:r>
          </a:p>
          <a:p>
            <a:pPr>
              <a:buFont typeface="Arial" panose="020B0604020202020204" pitchFamily="34" charset="0"/>
              <a:buChar char="•"/>
            </a:pPr>
            <a:endParaRPr lang="en-US" sz="2400" dirty="0" smtClean="0"/>
          </a:p>
          <a:p>
            <a:pPr>
              <a:buFont typeface="Arial" panose="020B0604020202020204" pitchFamily="34" charset="0"/>
              <a:buChar char="•"/>
            </a:pPr>
            <a:r>
              <a:rPr lang="en-US" sz="2400" dirty="0" smtClean="0"/>
              <a:t>What is the Tooling available for migrating existing Java Apps to </a:t>
            </a:r>
            <a:r>
              <a:rPr lang="en-US" sz="2400" dirty="0" err="1" smtClean="0"/>
              <a:t>Bluemix</a:t>
            </a:r>
            <a:r>
              <a:rPr lang="en-US" sz="2400" dirty="0" smtClean="0"/>
              <a:t>?</a:t>
            </a:r>
          </a:p>
          <a:p>
            <a:pPr>
              <a:buFont typeface="Arial" panose="020B0604020202020204" pitchFamily="34" charset="0"/>
              <a:buChar char="•"/>
            </a:pPr>
            <a:endParaRPr lang="en-US" sz="2400" dirty="0" smtClean="0"/>
          </a:p>
          <a:p>
            <a:r>
              <a:rPr lang="en-US" sz="2400" dirty="0" smtClean="0"/>
              <a:t>What are the refactoring concerns when taking a Java app and moving it to the Cloud?</a:t>
            </a:r>
          </a:p>
        </p:txBody>
      </p:sp>
    </p:spTree>
    <p:extLst>
      <p:ext uri="{BB962C8B-B14F-4D97-AF65-F5344CB8AC3E}">
        <p14:creationId xmlns:p14="http://schemas.microsoft.com/office/powerpoint/2010/main" val="6441151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3518"/>
            <a:ext cx="9144000" cy="728133"/>
          </a:xfrm>
        </p:spPr>
        <p:txBody>
          <a:bodyPr>
            <a:normAutofit/>
          </a:bodyPr>
          <a:lstStyle/>
          <a:p>
            <a:pPr algn="ctr"/>
            <a:r>
              <a:rPr lang="en-US" sz="3000" dirty="0" smtClean="0">
                <a:solidFill>
                  <a:schemeClr val="bg2">
                    <a:lumMod val="50000"/>
                  </a:schemeClr>
                </a:solidFill>
              </a:rPr>
              <a:t>12 Factor App Methodology</a:t>
            </a:r>
            <a:endParaRPr lang="en-US" sz="3000" dirty="0">
              <a:solidFill>
                <a:schemeClr val="bg2">
                  <a:lumMod val="50000"/>
                </a:schemeClr>
              </a:solidFill>
            </a:endParaRPr>
          </a:p>
        </p:txBody>
      </p:sp>
      <p:sp>
        <p:nvSpPr>
          <p:cNvPr id="7" name="Content Placeholder 2"/>
          <p:cNvSpPr>
            <a:spLocks noGrp="1"/>
          </p:cNvSpPr>
          <p:nvPr>
            <p:ph idx="1"/>
          </p:nvPr>
        </p:nvSpPr>
        <p:spPr>
          <a:xfrm>
            <a:off x="0" y="434715"/>
            <a:ext cx="9144000" cy="6423285"/>
          </a:xfrm>
        </p:spPr>
        <p:txBody>
          <a:bodyPr>
            <a:noAutofit/>
          </a:bodyPr>
          <a:lstStyle/>
          <a:p>
            <a:r>
              <a:rPr lang="en-US" sz="1400" b="1" dirty="0">
                <a:hlinkClick r:id="rId3"/>
              </a:rPr>
              <a:t>I. Codebase</a:t>
            </a:r>
            <a:endParaRPr lang="en-US" sz="1400" b="1" dirty="0"/>
          </a:p>
          <a:p>
            <a:r>
              <a:rPr lang="en-US" sz="1400" b="1" dirty="0"/>
              <a:t>One codebase tracked in revision control, many deploys</a:t>
            </a:r>
          </a:p>
          <a:p>
            <a:r>
              <a:rPr lang="en-US" sz="1400" b="1" dirty="0">
                <a:hlinkClick r:id="rId4"/>
              </a:rPr>
              <a:t>II. Dependencies</a:t>
            </a:r>
            <a:endParaRPr lang="en-US" sz="1400" b="1" dirty="0"/>
          </a:p>
          <a:p>
            <a:r>
              <a:rPr lang="en-US" sz="1400" b="1" dirty="0"/>
              <a:t>Explicitly declare and isolate dependencies</a:t>
            </a:r>
          </a:p>
          <a:p>
            <a:r>
              <a:rPr lang="en-US" sz="1400" b="1" dirty="0">
                <a:hlinkClick r:id="rId5"/>
              </a:rPr>
              <a:t>III. </a:t>
            </a:r>
            <a:r>
              <a:rPr lang="en-US" sz="1400" b="1" dirty="0" err="1">
                <a:hlinkClick r:id="rId5"/>
              </a:rPr>
              <a:t>Config</a:t>
            </a:r>
            <a:endParaRPr lang="en-US" sz="1400" b="1" dirty="0"/>
          </a:p>
          <a:p>
            <a:r>
              <a:rPr lang="en-US" sz="1400" b="1" dirty="0"/>
              <a:t>Store </a:t>
            </a:r>
            <a:r>
              <a:rPr lang="en-US" sz="1400" b="1" dirty="0" err="1"/>
              <a:t>config</a:t>
            </a:r>
            <a:r>
              <a:rPr lang="en-US" sz="1400" b="1" dirty="0"/>
              <a:t> in the environment</a:t>
            </a:r>
          </a:p>
          <a:p>
            <a:r>
              <a:rPr lang="en-US" sz="1400" b="1" dirty="0">
                <a:hlinkClick r:id="rId6"/>
              </a:rPr>
              <a:t>IV. Backing Services</a:t>
            </a:r>
            <a:endParaRPr lang="en-US" sz="1400" b="1" dirty="0"/>
          </a:p>
          <a:p>
            <a:r>
              <a:rPr lang="en-US" sz="1400" b="1" dirty="0"/>
              <a:t>Treat backing services as attached resources</a:t>
            </a:r>
          </a:p>
          <a:p>
            <a:r>
              <a:rPr lang="en-US" sz="1400" b="1" dirty="0">
                <a:hlinkClick r:id="rId7"/>
              </a:rPr>
              <a:t>V. Build, release, run</a:t>
            </a:r>
            <a:endParaRPr lang="en-US" sz="1400" b="1" dirty="0"/>
          </a:p>
          <a:p>
            <a:r>
              <a:rPr lang="en-US" sz="1400" b="1" dirty="0"/>
              <a:t>Strictly separate build and run stages</a:t>
            </a:r>
          </a:p>
          <a:p>
            <a:r>
              <a:rPr lang="en-US" sz="1400" b="1" dirty="0">
                <a:hlinkClick r:id="rId8"/>
              </a:rPr>
              <a:t>VI. Processes</a:t>
            </a:r>
            <a:endParaRPr lang="en-US" sz="1400" b="1" dirty="0"/>
          </a:p>
          <a:p>
            <a:r>
              <a:rPr lang="en-US" sz="1400" b="1" dirty="0"/>
              <a:t>Execute the app as one or more stateless processes</a:t>
            </a:r>
          </a:p>
          <a:p>
            <a:r>
              <a:rPr lang="en-US" sz="1400" b="1" dirty="0">
                <a:hlinkClick r:id="rId9"/>
              </a:rPr>
              <a:t>VII. Port binding</a:t>
            </a:r>
            <a:endParaRPr lang="en-US" sz="1400" b="1" dirty="0"/>
          </a:p>
          <a:p>
            <a:r>
              <a:rPr lang="en-US" sz="1400" b="1" dirty="0"/>
              <a:t>Export services via port binding</a:t>
            </a:r>
          </a:p>
          <a:p>
            <a:r>
              <a:rPr lang="en-US" sz="1400" b="1" dirty="0">
                <a:hlinkClick r:id="rId10"/>
              </a:rPr>
              <a:t>VIII. Concurrency</a:t>
            </a:r>
            <a:endParaRPr lang="en-US" sz="1400" b="1" dirty="0"/>
          </a:p>
          <a:p>
            <a:r>
              <a:rPr lang="en-US" sz="1400" b="1" dirty="0"/>
              <a:t>Scale out via the process model</a:t>
            </a:r>
          </a:p>
          <a:p>
            <a:r>
              <a:rPr lang="en-US" sz="1400" b="1" dirty="0">
                <a:hlinkClick r:id="rId11"/>
              </a:rPr>
              <a:t>IX. Disposability</a:t>
            </a:r>
            <a:endParaRPr lang="en-US" sz="1400" b="1" dirty="0"/>
          </a:p>
          <a:p>
            <a:r>
              <a:rPr lang="en-US" sz="1400" b="1" dirty="0"/>
              <a:t>Maximize robustness with fast startup and graceful shutdown</a:t>
            </a:r>
          </a:p>
          <a:p>
            <a:r>
              <a:rPr lang="en-US" sz="1400" b="1" dirty="0">
                <a:hlinkClick r:id="rId12"/>
              </a:rPr>
              <a:t>X. Dev/prod parity</a:t>
            </a:r>
            <a:endParaRPr lang="en-US" sz="1400" b="1" dirty="0"/>
          </a:p>
          <a:p>
            <a:r>
              <a:rPr lang="en-US" sz="1400" b="1" dirty="0"/>
              <a:t>Keep development, staging, and production as similar as possible</a:t>
            </a:r>
          </a:p>
          <a:p>
            <a:r>
              <a:rPr lang="en-US" sz="1400" b="1" dirty="0">
                <a:hlinkClick r:id="rId13"/>
              </a:rPr>
              <a:t>XI. Logs</a:t>
            </a:r>
            <a:endParaRPr lang="en-US" sz="1400" b="1" dirty="0"/>
          </a:p>
          <a:p>
            <a:r>
              <a:rPr lang="en-US" sz="1400" b="1" dirty="0"/>
              <a:t>Treat logs as event streams</a:t>
            </a:r>
          </a:p>
          <a:p>
            <a:r>
              <a:rPr lang="en-US" sz="1400" b="1" dirty="0">
                <a:hlinkClick r:id="rId14"/>
              </a:rPr>
              <a:t>XII. Admin processes</a:t>
            </a:r>
            <a:endParaRPr lang="en-US" sz="1400" b="1" dirty="0"/>
          </a:p>
          <a:p>
            <a:r>
              <a:rPr lang="en-US" sz="1400" b="1" dirty="0"/>
              <a:t>Run admin/management tasks as one-off processes</a:t>
            </a:r>
          </a:p>
          <a:p>
            <a:pPr marL="0" indent="0">
              <a:buNone/>
            </a:pPr>
            <a:endParaRPr lang="en-US" sz="2000" dirty="0"/>
          </a:p>
        </p:txBody>
      </p:sp>
    </p:spTree>
    <p:extLst>
      <p:ext uri="{BB962C8B-B14F-4D97-AF65-F5344CB8AC3E}">
        <p14:creationId xmlns:p14="http://schemas.microsoft.com/office/powerpoint/2010/main" val="16862190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pPr algn="ctr"/>
            <a:r>
              <a:rPr lang="en-US" sz="3000" dirty="0" smtClean="0">
                <a:solidFill>
                  <a:schemeClr val="bg2">
                    <a:lumMod val="50000"/>
                  </a:schemeClr>
                </a:solidFill>
              </a:rPr>
              <a:t>VCAP_SERVICES vs. Automatic Configuration</a:t>
            </a:r>
            <a:endParaRPr lang="en-US" sz="3000" dirty="0">
              <a:solidFill>
                <a:schemeClr val="bg2">
                  <a:lumMod val="50000"/>
                </a:schemeClr>
              </a:solidFill>
            </a:endParaRPr>
          </a:p>
        </p:txBody>
      </p:sp>
      <p:sp>
        <p:nvSpPr>
          <p:cNvPr id="3" name="Content Placeholder 2"/>
          <p:cNvSpPr>
            <a:spLocks noGrp="1"/>
          </p:cNvSpPr>
          <p:nvPr>
            <p:ph idx="1"/>
          </p:nvPr>
        </p:nvSpPr>
        <p:spPr>
          <a:xfrm>
            <a:off x="0" y="1600200"/>
            <a:ext cx="9144000" cy="4525963"/>
          </a:xfrm>
        </p:spPr>
        <p:txBody>
          <a:bodyPr>
            <a:normAutofit lnSpcReduction="10000"/>
          </a:bodyPr>
          <a:lstStyle/>
          <a:p>
            <a:r>
              <a:rPr lang="en-US" sz="2000" dirty="0" smtClean="0"/>
              <a:t>Settings for each service bound to a runtime are stored in VCAP_SERVICES</a:t>
            </a:r>
          </a:p>
          <a:p>
            <a:pPr lvl="1"/>
            <a:r>
              <a:rPr lang="en-US" sz="2000" dirty="0" smtClean="0"/>
              <a:t>VCAP_SERVICES is a Cloud Foundry feature</a:t>
            </a:r>
          </a:p>
          <a:p>
            <a:pPr lvl="1"/>
            <a:r>
              <a:rPr lang="en-US" sz="2000" dirty="0" smtClean="0"/>
              <a:t>JSON that lists the URL, username, password, etc. for connecting to the services</a:t>
            </a:r>
          </a:p>
          <a:p>
            <a:pPr lvl="1"/>
            <a:r>
              <a:rPr lang="en-US" sz="2000" dirty="0" smtClean="0"/>
              <a:t>App code parses the data, uses the settings to connect to the services</a:t>
            </a:r>
          </a:p>
          <a:p>
            <a:pPr lvl="1"/>
            <a:r>
              <a:rPr lang="en-US" sz="2000" dirty="0" smtClean="0"/>
              <a:t>This connection code should be run exactly once. Where should it go?</a:t>
            </a:r>
          </a:p>
          <a:p>
            <a:endParaRPr lang="en-US" sz="2000" dirty="0" smtClean="0"/>
          </a:p>
          <a:p>
            <a:r>
              <a:rPr lang="en-US" sz="2000" dirty="0" smtClean="0"/>
              <a:t>All languages in </a:t>
            </a:r>
            <a:r>
              <a:rPr lang="en-US" sz="2000" dirty="0" err="1" smtClean="0"/>
              <a:t>Bluemix</a:t>
            </a:r>
            <a:r>
              <a:rPr lang="en-US" sz="2000" dirty="0" smtClean="0"/>
              <a:t> use VCAP_SERVICES</a:t>
            </a:r>
          </a:p>
          <a:p>
            <a:pPr lvl="1"/>
            <a:r>
              <a:rPr lang="en-US" sz="2000" dirty="0" smtClean="0"/>
              <a:t>Including Liberty apps deployed as WAR files (Java SE, Tomcat)</a:t>
            </a:r>
          </a:p>
          <a:p>
            <a:endParaRPr lang="en-US" sz="2000" dirty="0" smtClean="0"/>
          </a:p>
          <a:p>
            <a:r>
              <a:rPr lang="en-US" sz="2000" dirty="0" smtClean="0"/>
              <a:t>The Liberty </a:t>
            </a:r>
            <a:r>
              <a:rPr lang="en-US" sz="2000" dirty="0" err="1" smtClean="0"/>
              <a:t>buildpack</a:t>
            </a:r>
            <a:r>
              <a:rPr lang="en-US" sz="2000" dirty="0" smtClean="0"/>
              <a:t> deploys Java EE apps using auto configuration</a:t>
            </a:r>
          </a:p>
          <a:p>
            <a:pPr lvl="1"/>
            <a:r>
              <a:rPr lang="en-US" sz="2000" dirty="0" smtClean="0"/>
              <a:t>Updates </a:t>
            </a:r>
            <a:r>
              <a:rPr lang="en-US" sz="2000" dirty="0" err="1" smtClean="0"/>
              <a:t>config</a:t>
            </a:r>
            <a:r>
              <a:rPr lang="en-US" sz="2000" dirty="0" smtClean="0"/>
              <a:t> files like </a:t>
            </a:r>
            <a:r>
              <a:rPr lang="en-US" sz="2000" dirty="0" err="1" smtClean="0"/>
              <a:t>server.xml</a:t>
            </a:r>
            <a:r>
              <a:rPr lang="en-US" sz="2000" dirty="0" smtClean="0"/>
              <a:t> to configure the runtime for the services</a:t>
            </a:r>
          </a:p>
          <a:p>
            <a:pPr lvl="1"/>
            <a:r>
              <a:rPr lang="en-US" sz="2000" dirty="0" smtClean="0"/>
              <a:t>See </a:t>
            </a:r>
            <a:r>
              <a:rPr lang="en-US" sz="2000" dirty="0">
                <a:hlinkClick r:id="rId3"/>
              </a:rPr>
              <a:t>Automatic configuration of bound </a:t>
            </a:r>
            <a:r>
              <a:rPr lang="en-US" sz="2000" dirty="0" smtClean="0">
                <a:hlinkClick r:id="rId3"/>
              </a:rPr>
              <a:t>services</a:t>
            </a:r>
            <a:endParaRPr lang="en-US" sz="2000" dirty="0" smtClean="0"/>
          </a:p>
          <a:p>
            <a:endParaRPr lang="en-US" dirty="0"/>
          </a:p>
        </p:txBody>
      </p:sp>
      <p:sp>
        <p:nvSpPr>
          <p:cNvPr id="4" name="Slide Number Placeholder 3"/>
          <p:cNvSpPr>
            <a:spLocks noGrp="1"/>
          </p:cNvSpPr>
          <p:nvPr>
            <p:ph type="sldNum" sz="quarter" idx="10"/>
          </p:nvPr>
        </p:nvSpPr>
        <p:spPr/>
        <p:txBody>
          <a:bodyPr/>
          <a:lstStyle/>
          <a:p>
            <a:fld id="{2BE0B524-CA6C-604E-B7EC-7F65E66965BE}" type="slidenum">
              <a:rPr lang="en-US" smtClean="0"/>
              <a:pPr/>
              <a:t>21</a:t>
            </a:fld>
            <a:endParaRPr lang="en-US"/>
          </a:p>
        </p:txBody>
      </p:sp>
      <p:pic>
        <p:nvPicPr>
          <p:cNvPr id="8" name="Picture 7"/>
          <p:cNvPicPr>
            <a:picLocks noChangeAspect="1"/>
          </p:cNvPicPr>
          <p:nvPr/>
        </p:nvPicPr>
        <p:blipFill>
          <a:blip r:embed="rId4"/>
          <a:stretch>
            <a:fillRect/>
          </a:stretch>
        </p:blipFill>
        <p:spPr>
          <a:xfrm>
            <a:off x="7970626" y="5538966"/>
            <a:ext cx="1173374" cy="1319034"/>
          </a:xfrm>
          <a:prstGeom prst="rect">
            <a:avLst/>
          </a:prstGeom>
        </p:spPr>
      </p:pic>
    </p:spTree>
    <p:extLst>
      <p:ext uri="{BB962C8B-B14F-4D97-AF65-F5344CB8AC3E}">
        <p14:creationId xmlns:p14="http://schemas.microsoft.com/office/powerpoint/2010/main" val="28826329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601" y="67734"/>
            <a:ext cx="8229600" cy="681774"/>
          </a:xfrm>
        </p:spPr>
        <p:txBody>
          <a:bodyPr>
            <a:normAutofit/>
          </a:bodyPr>
          <a:lstStyle/>
          <a:p>
            <a:pPr algn="ctr"/>
            <a:r>
              <a:rPr lang="en-US" sz="3000" dirty="0" smtClean="0">
                <a:solidFill>
                  <a:schemeClr val="bg2">
                    <a:lumMod val="50000"/>
                  </a:schemeClr>
                </a:solidFill>
              </a:rPr>
              <a:t>Session Affinity</a:t>
            </a:r>
            <a:endParaRPr lang="en-US" sz="3000" dirty="0">
              <a:solidFill>
                <a:schemeClr val="bg2">
                  <a:lumMod val="50000"/>
                </a:schemeClr>
              </a:solidFill>
            </a:endParaRPr>
          </a:p>
        </p:txBody>
      </p:sp>
      <p:sp>
        <p:nvSpPr>
          <p:cNvPr id="3" name="Content Placeholder 2"/>
          <p:cNvSpPr>
            <a:spLocks noGrp="1"/>
          </p:cNvSpPr>
          <p:nvPr>
            <p:ph idx="1"/>
          </p:nvPr>
        </p:nvSpPr>
        <p:spPr>
          <a:xfrm>
            <a:off x="0" y="749508"/>
            <a:ext cx="9144000" cy="5376655"/>
          </a:xfrm>
        </p:spPr>
        <p:txBody>
          <a:bodyPr>
            <a:normAutofit fontScale="77500" lnSpcReduction="20000"/>
          </a:bodyPr>
          <a:lstStyle/>
          <a:p>
            <a:r>
              <a:rPr lang="en-US" sz="2600" dirty="0" smtClean="0"/>
              <a:t>WAS Full profile: Successive HTTP requests from the same user/browser</a:t>
            </a:r>
          </a:p>
          <a:p>
            <a:pPr lvl="1"/>
            <a:r>
              <a:rPr lang="en-US" sz="2600" i="1" dirty="0" smtClean="0"/>
              <a:t>No session affinity</a:t>
            </a:r>
            <a:r>
              <a:rPr lang="en-US" sz="2600" dirty="0" smtClean="0"/>
              <a:t>: Request is distributed to any cluster member, who must load session from the session database in order to perform the request</a:t>
            </a:r>
          </a:p>
          <a:p>
            <a:pPr lvl="1"/>
            <a:r>
              <a:rPr lang="en-US" sz="2600" i="1" dirty="0" smtClean="0"/>
              <a:t>With session affinity</a:t>
            </a:r>
            <a:r>
              <a:rPr lang="en-US" sz="2600" dirty="0" smtClean="0"/>
              <a:t>: Session is assigned to a particular cluster member, which keeps the session cached. Requests from that user are directed to that server. Session database is just for failover.</a:t>
            </a:r>
          </a:p>
          <a:p>
            <a:r>
              <a:rPr lang="en-US" sz="2600" dirty="0" smtClean="0"/>
              <a:t>Liberty for Java (and other runtimes) does not support session affinity</a:t>
            </a:r>
          </a:p>
          <a:p>
            <a:r>
              <a:rPr lang="en-US" sz="2600" dirty="0" smtClean="0"/>
              <a:t>How to implement </a:t>
            </a:r>
            <a:r>
              <a:rPr lang="en-US" sz="2600" dirty="0"/>
              <a:t>session </a:t>
            </a:r>
            <a:r>
              <a:rPr lang="en-US" sz="2600" dirty="0" smtClean="0"/>
              <a:t>affinity-like behavior in </a:t>
            </a:r>
            <a:r>
              <a:rPr lang="en-US" sz="2600" dirty="0" err="1" smtClean="0"/>
              <a:t>Bluemix</a:t>
            </a:r>
            <a:endParaRPr lang="en-US" sz="2600" dirty="0" smtClean="0"/>
          </a:p>
          <a:p>
            <a:pPr lvl="1"/>
            <a:r>
              <a:rPr lang="en-US" sz="2600" dirty="0"/>
              <a:t>Use the Session </a:t>
            </a:r>
            <a:r>
              <a:rPr lang="en-US" sz="2600" dirty="0" smtClean="0"/>
              <a:t>Cache service</a:t>
            </a:r>
          </a:p>
          <a:p>
            <a:pPr lvl="1"/>
            <a:r>
              <a:rPr lang="en-US" sz="2600" dirty="0" smtClean="0"/>
              <a:t>Implement a session database</a:t>
            </a:r>
          </a:p>
          <a:p>
            <a:r>
              <a:rPr lang="en-US" sz="2600" dirty="0"/>
              <a:t>How apps use Session </a:t>
            </a:r>
            <a:r>
              <a:rPr lang="en-US" sz="2600" dirty="0" smtClean="0"/>
              <a:t>Cache</a:t>
            </a:r>
          </a:p>
          <a:p>
            <a:pPr lvl="1"/>
            <a:r>
              <a:rPr lang="en-US" sz="2600" dirty="0" smtClean="0"/>
              <a:t>App instance does not cache session</a:t>
            </a:r>
          </a:p>
          <a:p>
            <a:pPr lvl="1"/>
            <a:r>
              <a:rPr lang="en-US" sz="2600" dirty="0" smtClean="0"/>
              <a:t>Request is distributed to any app instance</a:t>
            </a:r>
          </a:p>
          <a:p>
            <a:pPr lvl="1"/>
            <a:r>
              <a:rPr lang="en-US" sz="2600" dirty="0" smtClean="0"/>
              <a:t>App instance loads session, performs request, releases session</a:t>
            </a:r>
          </a:p>
          <a:p>
            <a:r>
              <a:rPr lang="en-US" sz="2600" dirty="0" smtClean="0"/>
              <a:t>When to use </a:t>
            </a:r>
            <a:r>
              <a:rPr lang="en-US" sz="2600" dirty="0"/>
              <a:t>Session </a:t>
            </a:r>
            <a:r>
              <a:rPr lang="en-US" sz="2600" dirty="0" smtClean="0"/>
              <a:t>Cache</a:t>
            </a:r>
          </a:p>
          <a:p>
            <a:pPr lvl="1"/>
            <a:r>
              <a:rPr lang="en-US" sz="2600" dirty="0" smtClean="0"/>
              <a:t>Helpful for a single server, keeps it stateless</a:t>
            </a:r>
          </a:p>
          <a:p>
            <a:pPr lvl="1"/>
            <a:r>
              <a:rPr lang="en-US" sz="2600" dirty="0" smtClean="0"/>
              <a:t>Necessary for multiple instances, such </a:t>
            </a:r>
            <a:r>
              <a:rPr lang="en-US" sz="2600" dirty="0"/>
              <a:t>as Auto-Scaling </a:t>
            </a:r>
            <a:r>
              <a:rPr lang="en-US" sz="2600" dirty="0" smtClean="0"/>
              <a:t>service</a:t>
            </a:r>
          </a:p>
          <a:p>
            <a:r>
              <a:rPr lang="en-US" sz="2600" dirty="0"/>
              <a:t>12-Factor </a:t>
            </a:r>
            <a:r>
              <a:rPr lang="en-US" sz="2600" dirty="0" smtClean="0"/>
              <a:t>App </a:t>
            </a:r>
            <a:r>
              <a:rPr lang="en-US" sz="2600" dirty="0"/>
              <a:t>best practice #6: Processes</a:t>
            </a:r>
            <a:endParaRPr lang="en-US" sz="2600" dirty="0" smtClean="0"/>
          </a:p>
          <a:p>
            <a:pPr lvl="1"/>
            <a:endParaRPr lang="en-US" dirty="0"/>
          </a:p>
        </p:txBody>
      </p:sp>
      <p:sp>
        <p:nvSpPr>
          <p:cNvPr id="4" name="Slide Number Placeholder 3"/>
          <p:cNvSpPr>
            <a:spLocks noGrp="1"/>
          </p:cNvSpPr>
          <p:nvPr>
            <p:ph type="sldNum" sz="quarter" idx="10"/>
          </p:nvPr>
        </p:nvSpPr>
        <p:spPr/>
        <p:txBody>
          <a:bodyPr/>
          <a:lstStyle/>
          <a:p>
            <a:fld id="{2BE0B524-CA6C-604E-B7EC-7F65E66965BE}" type="slidenum">
              <a:rPr lang="en-US" smtClean="0"/>
              <a:pPr/>
              <a:t>22</a:t>
            </a:fld>
            <a:endParaRPr lang="en-US"/>
          </a:p>
        </p:txBody>
      </p:sp>
      <p:grpSp>
        <p:nvGrpSpPr>
          <p:cNvPr id="7" name="Group 55"/>
          <p:cNvGrpSpPr>
            <a:grpSpLocks noChangeAspect="1"/>
          </p:cNvGrpSpPr>
          <p:nvPr/>
        </p:nvGrpSpPr>
        <p:grpSpPr bwMode="auto">
          <a:xfrm>
            <a:off x="7915275" y="3046740"/>
            <a:ext cx="1022350" cy="1346200"/>
            <a:chOff x="597" y="1751"/>
            <a:chExt cx="644" cy="848"/>
          </a:xfrm>
        </p:grpSpPr>
        <p:sp>
          <p:nvSpPr>
            <p:cNvPr id="8" name="Rectangle 33"/>
            <p:cNvSpPr>
              <a:spLocks noChangeAspect="1" noChangeArrowheads="1"/>
            </p:cNvSpPr>
            <p:nvPr/>
          </p:nvSpPr>
          <p:spPr bwMode="auto">
            <a:xfrm>
              <a:off x="700" y="2311"/>
              <a:ext cx="456" cy="288"/>
            </a:xfrm>
            <a:prstGeom prst="rect">
              <a:avLst/>
            </a:prstGeom>
            <a:noFill/>
            <a:ln w="9525">
              <a:noFill/>
              <a:miter lim="800000"/>
              <a:headEnd/>
              <a:tailEnd/>
            </a:ln>
          </p:spPr>
          <p:txBody>
            <a:bodyPr wrap="none">
              <a:spAutoFit/>
            </a:bodyPr>
            <a:lstStyle/>
            <a:p>
              <a:pPr algn="ctr"/>
              <a:r>
                <a:rPr lang="en-US" sz="1200"/>
                <a:t>Session</a:t>
              </a:r>
            </a:p>
            <a:p>
              <a:pPr algn="ctr"/>
              <a:r>
                <a:rPr lang="en-US" sz="1200"/>
                <a:t>Cache</a:t>
              </a:r>
            </a:p>
          </p:txBody>
        </p:sp>
        <p:grpSp>
          <p:nvGrpSpPr>
            <p:cNvPr id="9" name="Group 54"/>
            <p:cNvGrpSpPr>
              <a:grpSpLocks noChangeAspect="1"/>
            </p:cNvGrpSpPr>
            <p:nvPr/>
          </p:nvGrpSpPr>
          <p:grpSpPr bwMode="auto">
            <a:xfrm>
              <a:off x="597" y="1751"/>
              <a:ext cx="644" cy="542"/>
              <a:chOff x="597" y="1751"/>
              <a:chExt cx="644" cy="542"/>
            </a:xfrm>
          </p:grpSpPr>
          <p:sp>
            <p:nvSpPr>
              <p:cNvPr id="10" name="AutoShape 25"/>
              <p:cNvSpPr>
                <a:spLocks noChangeAspect="1" noChangeArrowheads="1"/>
              </p:cNvSpPr>
              <p:nvPr/>
            </p:nvSpPr>
            <p:spPr bwMode="auto">
              <a:xfrm>
                <a:off x="597" y="1751"/>
                <a:ext cx="644" cy="542"/>
              </a:xfrm>
              <a:prstGeom prst="hexagon">
                <a:avLst>
                  <a:gd name="adj" fmla="val 29705"/>
                  <a:gd name="vf" fmla="val 115470"/>
                </a:avLst>
              </a:prstGeom>
              <a:noFill/>
              <a:ln w="38100">
                <a:solidFill>
                  <a:srgbClr val="00AED1"/>
                </a:solidFill>
                <a:miter lim="800000"/>
                <a:headEnd/>
                <a:tailEnd/>
              </a:ln>
            </p:spPr>
            <p:txBody>
              <a:bodyPr wrap="none" anchor="ctr"/>
              <a:lstStyle/>
              <a:p>
                <a:endParaRPr lang="en-US"/>
              </a:p>
            </p:txBody>
          </p:sp>
          <p:pic>
            <p:nvPicPr>
              <p:cNvPr id="11" name="Picture 35" descr="Session Cache: Improve application resiliency by storing session state information across many HTTP requests. Enable persistent HTTP sessions for your application and seamless session recovery in event of an application failure."/>
              <p:cNvPicPr>
                <a:picLocks noChangeAspect="1" noChangeArrowheads="1"/>
              </p:cNvPicPr>
              <p:nvPr/>
            </p:nvPicPr>
            <p:blipFill>
              <a:blip r:embed="rId2"/>
              <a:srcRect/>
              <a:stretch>
                <a:fillRect/>
              </a:stretch>
            </p:blipFill>
            <p:spPr bwMode="auto">
              <a:xfrm>
                <a:off x="740" y="1844"/>
                <a:ext cx="359" cy="359"/>
              </a:xfrm>
              <a:prstGeom prst="rect">
                <a:avLst/>
              </a:prstGeom>
              <a:noFill/>
              <a:ln w="9525">
                <a:noFill/>
                <a:miter lim="800000"/>
                <a:headEnd/>
                <a:tailEnd/>
              </a:ln>
            </p:spPr>
          </p:pic>
        </p:grpSp>
      </p:grpSp>
      <p:grpSp>
        <p:nvGrpSpPr>
          <p:cNvPr id="12" name="Group 26"/>
          <p:cNvGrpSpPr>
            <a:grpSpLocks noChangeAspect="1"/>
          </p:cNvGrpSpPr>
          <p:nvPr/>
        </p:nvGrpSpPr>
        <p:grpSpPr bwMode="auto">
          <a:xfrm>
            <a:off x="7915275" y="4943273"/>
            <a:ext cx="1044575" cy="1160462"/>
            <a:chOff x="1626" y="699"/>
            <a:chExt cx="658" cy="731"/>
          </a:xfrm>
        </p:grpSpPr>
        <p:sp>
          <p:nvSpPr>
            <p:cNvPr id="13" name="Rectangle 31"/>
            <p:cNvSpPr>
              <a:spLocks noChangeAspect="1" noChangeArrowheads="1"/>
            </p:cNvSpPr>
            <p:nvPr/>
          </p:nvSpPr>
          <p:spPr bwMode="auto">
            <a:xfrm>
              <a:off x="1626" y="1257"/>
              <a:ext cx="658" cy="173"/>
            </a:xfrm>
            <a:prstGeom prst="rect">
              <a:avLst/>
            </a:prstGeom>
            <a:noFill/>
            <a:ln w="9525">
              <a:noFill/>
              <a:miter lim="800000"/>
              <a:headEnd/>
              <a:tailEnd/>
            </a:ln>
          </p:spPr>
          <p:txBody>
            <a:bodyPr wrap="none">
              <a:spAutoFit/>
            </a:bodyPr>
            <a:lstStyle/>
            <a:p>
              <a:pPr algn="ctr"/>
              <a:r>
                <a:rPr lang="en-US" sz="1200"/>
                <a:t>Auto-Scaling</a:t>
              </a:r>
            </a:p>
          </p:txBody>
        </p:sp>
        <p:grpSp>
          <p:nvGrpSpPr>
            <p:cNvPr id="14" name="Group 25"/>
            <p:cNvGrpSpPr>
              <a:grpSpLocks noChangeAspect="1"/>
            </p:cNvGrpSpPr>
            <p:nvPr/>
          </p:nvGrpSpPr>
          <p:grpSpPr bwMode="auto">
            <a:xfrm>
              <a:off x="1630" y="699"/>
              <a:ext cx="644" cy="542"/>
              <a:chOff x="1630" y="699"/>
              <a:chExt cx="644" cy="542"/>
            </a:xfrm>
          </p:grpSpPr>
          <p:sp>
            <p:nvSpPr>
              <p:cNvPr id="15" name="AutoShape 22"/>
              <p:cNvSpPr>
                <a:spLocks noChangeAspect="1" noChangeArrowheads="1"/>
              </p:cNvSpPr>
              <p:nvPr/>
            </p:nvSpPr>
            <p:spPr bwMode="auto">
              <a:xfrm>
                <a:off x="1630" y="699"/>
                <a:ext cx="644" cy="542"/>
              </a:xfrm>
              <a:prstGeom prst="hexagon">
                <a:avLst>
                  <a:gd name="adj" fmla="val 29705"/>
                  <a:gd name="vf" fmla="val 115470"/>
                </a:avLst>
              </a:prstGeom>
              <a:noFill/>
              <a:ln w="38100">
                <a:solidFill>
                  <a:srgbClr val="00AED1"/>
                </a:solidFill>
                <a:miter lim="800000"/>
                <a:headEnd/>
                <a:tailEnd/>
              </a:ln>
            </p:spPr>
            <p:txBody>
              <a:bodyPr wrap="none" anchor="ctr"/>
              <a:lstStyle/>
              <a:p>
                <a:endParaRPr lang="en-US"/>
              </a:p>
            </p:txBody>
          </p:sp>
          <p:pic>
            <p:nvPicPr>
              <p:cNvPr id="16" name="Picture 22" descr="autoscaling64"/>
              <p:cNvPicPr>
                <a:picLocks noChangeAspect="1" noChangeArrowheads="1"/>
              </p:cNvPicPr>
              <p:nvPr/>
            </p:nvPicPr>
            <p:blipFill>
              <a:blip r:embed="rId3"/>
              <a:srcRect/>
              <a:stretch>
                <a:fillRect/>
              </a:stretch>
            </p:blipFill>
            <p:spPr bwMode="auto">
              <a:xfrm>
                <a:off x="1732" y="742"/>
                <a:ext cx="427" cy="427"/>
              </a:xfrm>
              <a:prstGeom prst="rect">
                <a:avLst/>
              </a:prstGeom>
              <a:noFill/>
              <a:ln w="9525">
                <a:noFill/>
                <a:miter lim="800000"/>
                <a:headEnd/>
                <a:tailEnd/>
              </a:ln>
            </p:spPr>
          </p:pic>
        </p:grpSp>
      </p:grpSp>
    </p:spTree>
    <p:extLst>
      <p:ext uri="{BB962C8B-B14F-4D97-AF65-F5344CB8AC3E}">
        <p14:creationId xmlns:p14="http://schemas.microsoft.com/office/powerpoint/2010/main" val="2024216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654752"/>
          </a:xfrm>
        </p:spPr>
        <p:txBody>
          <a:bodyPr>
            <a:normAutofit/>
          </a:bodyPr>
          <a:lstStyle/>
          <a:p>
            <a:pPr algn="ctr"/>
            <a:r>
              <a:rPr lang="en-US" sz="3000" dirty="0" err="1" smtClean="0">
                <a:solidFill>
                  <a:schemeClr val="bg2">
                    <a:lumMod val="50000"/>
                  </a:schemeClr>
                </a:solidFill>
              </a:rPr>
              <a:t>WebSphere</a:t>
            </a:r>
            <a:r>
              <a:rPr lang="en-US" sz="3000" dirty="0" smtClean="0">
                <a:solidFill>
                  <a:schemeClr val="bg2">
                    <a:lumMod val="50000"/>
                  </a:schemeClr>
                </a:solidFill>
              </a:rPr>
              <a:t> Batch Applications</a:t>
            </a:r>
            <a:endParaRPr lang="en-US" sz="3000" dirty="0">
              <a:solidFill>
                <a:schemeClr val="bg2">
                  <a:lumMod val="50000"/>
                </a:schemeClr>
              </a:solidFill>
            </a:endParaRPr>
          </a:p>
        </p:txBody>
      </p:sp>
      <p:sp>
        <p:nvSpPr>
          <p:cNvPr id="3" name="Content Placeholder 2"/>
          <p:cNvSpPr>
            <a:spLocks noGrp="1"/>
          </p:cNvSpPr>
          <p:nvPr>
            <p:ph idx="1"/>
          </p:nvPr>
        </p:nvSpPr>
        <p:spPr>
          <a:xfrm>
            <a:off x="457200" y="929390"/>
            <a:ext cx="8229600" cy="5196773"/>
          </a:xfrm>
        </p:spPr>
        <p:txBody>
          <a:bodyPr>
            <a:normAutofit/>
          </a:bodyPr>
          <a:lstStyle/>
          <a:p>
            <a:r>
              <a:rPr lang="en-US" sz="2000" dirty="0"/>
              <a:t>WAS Full profile: </a:t>
            </a:r>
            <a:r>
              <a:rPr lang="en-US" sz="2000" dirty="0" smtClean="0"/>
              <a:t>Running a Java application as a batch process</a:t>
            </a:r>
          </a:p>
          <a:p>
            <a:pPr lvl="1"/>
            <a:r>
              <a:rPr lang="en-US" sz="2000" dirty="0" smtClean="0"/>
              <a:t>Develop a headless application that runs as a batch process, performing work in the background</a:t>
            </a:r>
          </a:p>
          <a:p>
            <a:pPr lvl="1"/>
            <a:r>
              <a:rPr lang="en-US" sz="2000" dirty="0" smtClean="0"/>
              <a:t>Run the batch job on a particular schedule</a:t>
            </a:r>
          </a:p>
          <a:p>
            <a:pPr lvl="2"/>
            <a:r>
              <a:rPr lang="en-US" sz="2000" dirty="0" smtClean="0"/>
              <a:t>Unix </a:t>
            </a:r>
            <a:r>
              <a:rPr lang="en-US" sz="2000" dirty="0" err="1" smtClean="0"/>
              <a:t>Cron</a:t>
            </a:r>
            <a:r>
              <a:rPr lang="en-US" sz="2000" dirty="0" smtClean="0"/>
              <a:t> job</a:t>
            </a:r>
          </a:p>
          <a:p>
            <a:pPr lvl="2"/>
            <a:r>
              <a:rPr lang="en-US" sz="2000" dirty="0"/>
              <a:t>Scheduler </a:t>
            </a:r>
            <a:r>
              <a:rPr lang="en-US" sz="2000" dirty="0" smtClean="0"/>
              <a:t>API</a:t>
            </a:r>
          </a:p>
          <a:p>
            <a:pPr lvl="2"/>
            <a:r>
              <a:rPr lang="en-US" sz="2000" dirty="0" smtClean="0"/>
              <a:t>EJB timer service</a:t>
            </a:r>
          </a:p>
          <a:p>
            <a:r>
              <a:rPr lang="en-US" sz="2000" dirty="0" smtClean="0"/>
              <a:t>Cannot schedule a </a:t>
            </a:r>
            <a:r>
              <a:rPr lang="en-US" sz="2000" dirty="0" err="1"/>
              <a:t>c</a:t>
            </a:r>
            <a:r>
              <a:rPr lang="en-US" sz="2000" dirty="0" err="1" smtClean="0"/>
              <a:t>ron</a:t>
            </a:r>
            <a:r>
              <a:rPr lang="en-US" sz="2000" dirty="0" smtClean="0"/>
              <a:t> job in </a:t>
            </a:r>
            <a:r>
              <a:rPr lang="en-US" sz="2000" dirty="0" err="1" smtClean="0"/>
              <a:t>Bluemix</a:t>
            </a:r>
            <a:endParaRPr lang="en-US" sz="2000" dirty="0" smtClean="0"/>
          </a:p>
          <a:p>
            <a:pPr lvl="1"/>
            <a:r>
              <a:rPr lang="en-US" sz="2000" dirty="0" smtClean="0"/>
              <a:t>Use Scheduler API and </a:t>
            </a:r>
            <a:r>
              <a:rPr lang="en-US" sz="2000" dirty="0"/>
              <a:t>EJB timer </a:t>
            </a:r>
            <a:r>
              <a:rPr lang="en-US" sz="2000" dirty="0" smtClean="0"/>
              <a:t>service</a:t>
            </a:r>
          </a:p>
          <a:p>
            <a:r>
              <a:rPr lang="en-US" sz="2000" dirty="0" smtClean="0"/>
              <a:t>How to schedule a task in </a:t>
            </a:r>
            <a:r>
              <a:rPr lang="en-US" sz="2000" dirty="0" err="1" smtClean="0"/>
              <a:t>Bluemix</a:t>
            </a:r>
            <a:endParaRPr lang="en-US" sz="2000" dirty="0" smtClean="0"/>
          </a:p>
          <a:p>
            <a:pPr lvl="1"/>
            <a:r>
              <a:rPr lang="en-US" sz="2000" dirty="0" smtClean="0"/>
              <a:t>Use </a:t>
            </a:r>
            <a:r>
              <a:rPr lang="en-US" sz="2000" dirty="0"/>
              <a:t>the Workload </a:t>
            </a:r>
            <a:r>
              <a:rPr lang="en-US" sz="2000" dirty="0" smtClean="0"/>
              <a:t>Scheduler service</a:t>
            </a:r>
          </a:p>
          <a:p>
            <a:pPr lvl="1"/>
            <a:r>
              <a:rPr lang="en-US" sz="2000" dirty="0" smtClean="0"/>
              <a:t>A </a:t>
            </a:r>
            <a:r>
              <a:rPr lang="en-US" sz="2000" dirty="0"/>
              <a:t>flexible process scheduling service for both one-time and recurring tasks</a:t>
            </a:r>
            <a:endParaRPr lang="en-US" sz="2000" dirty="0" smtClean="0"/>
          </a:p>
        </p:txBody>
      </p:sp>
      <p:sp>
        <p:nvSpPr>
          <p:cNvPr id="4" name="Slide Number Placeholder 3"/>
          <p:cNvSpPr>
            <a:spLocks noGrp="1"/>
          </p:cNvSpPr>
          <p:nvPr>
            <p:ph type="sldNum" sz="quarter" idx="10"/>
          </p:nvPr>
        </p:nvSpPr>
        <p:spPr/>
        <p:txBody>
          <a:bodyPr/>
          <a:lstStyle/>
          <a:p>
            <a:fld id="{2BE0B524-CA6C-604E-B7EC-7F65E66965BE}" type="slidenum">
              <a:rPr lang="en-US" smtClean="0"/>
              <a:pPr/>
              <a:t>23</a:t>
            </a:fld>
            <a:endParaRPr lang="en-US"/>
          </a:p>
        </p:txBody>
      </p:sp>
      <p:grpSp>
        <p:nvGrpSpPr>
          <p:cNvPr id="6" name="Group 57"/>
          <p:cNvGrpSpPr>
            <a:grpSpLocks/>
          </p:cNvGrpSpPr>
          <p:nvPr/>
        </p:nvGrpSpPr>
        <p:grpSpPr bwMode="auto">
          <a:xfrm>
            <a:off x="6813758" y="2184751"/>
            <a:ext cx="1022350" cy="1343025"/>
            <a:chOff x="2609" y="1747"/>
            <a:chExt cx="644" cy="846"/>
          </a:xfrm>
        </p:grpSpPr>
        <p:sp>
          <p:nvSpPr>
            <p:cNvPr id="7" name="Rectangle 36"/>
            <p:cNvSpPr>
              <a:spLocks noChangeAspect="1" noChangeArrowheads="1"/>
            </p:cNvSpPr>
            <p:nvPr/>
          </p:nvSpPr>
          <p:spPr bwMode="auto">
            <a:xfrm>
              <a:off x="2660" y="2305"/>
              <a:ext cx="546" cy="288"/>
            </a:xfrm>
            <a:prstGeom prst="rect">
              <a:avLst/>
            </a:prstGeom>
            <a:noFill/>
            <a:ln w="9525">
              <a:noFill/>
              <a:miter lim="800000"/>
              <a:headEnd/>
              <a:tailEnd/>
            </a:ln>
          </p:spPr>
          <p:txBody>
            <a:bodyPr wrap="none">
              <a:spAutoFit/>
            </a:bodyPr>
            <a:lstStyle/>
            <a:p>
              <a:pPr algn="ctr"/>
              <a:r>
                <a:rPr lang="en-US" sz="1200" dirty="0"/>
                <a:t>Workload</a:t>
              </a:r>
            </a:p>
            <a:p>
              <a:pPr algn="ctr"/>
              <a:r>
                <a:rPr lang="en-US" sz="1200" dirty="0"/>
                <a:t>Scheduler</a:t>
              </a:r>
            </a:p>
          </p:txBody>
        </p:sp>
        <p:grpSp>
          <p:nvGrpSpPr>
            <p:cNvPr id="8" name="Group 56"/>
            <p:cNvGrpSpPr>
              <a:grpSpLocks/>
            </p:cNvGrpSpPr>
            <p:nvPr/>
          </p:nvGrpSpPr>
          <p:grpSpPr bwMode="auto">
            <a:xfrm>
              <a:off x="2609" y="1747"/>
              <a:ext cx="644" cy="542"/>
              <a:chOff x="2609" y="1747"/>
              <a:chExt cx="644" cy="542"/>
            </a:xfrm>
          </p:grpSpPr>
          <p:sp>
            <p:nvSpPr>
              <p:cNvPr id="9" name="AutoShape 27"/>
              <p:cNvSpPr>
                <a:spLocks noChangeAspect="1" noChangeArrowheads="1"/>
              </p:cNvSpPr>
              <p:nvPr/>
            </p:nvSpPr>
            <p:spPr bwMode="auto">
              <a:xfrm>
                <a:off x="2609" y="1747"/>
                <a:ext cx="644" cy="542"/>
              </a:xfrm>
              <a:prstGeom prst="hexagon">
                <a:avLst>
                  <a:gd name="adj" fmla="val 29705"/>
                  <a:gd name="vf" fmla="val 115470"/>
                </a:avLst>
              </a:prstGeom>
              <a:noFill/>
              <a:ln w="38100">
                <a:solidFill>
                  <a:srgbClr val="00AED1"/>
                </a:solidFill>
                <a:miter lim="800000"/>
                <a:headEnd/>
                <a:tailEnd/>
              </a:ln>
            </p:spPr>
            <p:txBody>
              <a:bodyPr wrap="none" anchor="ctr"/>
              <a:lstStyle/>
              <a:p>
                <a:endParaRPr lang="en-US"/>
              </a:p>
            </p:txBody>
          </p:sp>
          <p:pic>
            <p:nvPicPr>
              <p:cNvPr id="10" name="Picture 55" descr="Workload Scheduler: Automate your tasks to run one time or on recurring schedules. Far beyond Cron, exploit job scheduling within and outside Bluemix."/>
              <p:cNvPicPr>
                <a:picLocks noChangeAspect="1" noChangeArrowheads="1"/>
              </p:cNvPicPr>
              <p:nvPr/>
            </p:nvPicPr>
            <p:blipFill>
              <a:blip r:embed="rId2"/>
              <a:srcRect/>
              <a:stretch>
                <a:fillRect/>
              </a:stretch>
            </p:blipFill>
            <p:spPr bwMode="auto">
              <a:xfrm>
                <a:off x="2754" y="1841"/>
                <a:ext cx="355" cy="355"/>
              </a:xfrm>
              <a:prstGeom prst="rect">
                <a:avLst/>
              </a:prstGeom>
              <a:noFill/>
              <a:ln w="9525">
                <a:noFill/>
                <a:miter lim="800000"/>
                <a:headEnd/>
                <a:tailEnd/>
              </a:ln>
            </p:spPr>
          </p:pic>
        </p:grpSp>
      </p:grpSp>
    </p:spTree>
    <p:extLst>
      <p:ext uri="{BB962C8B-B14F-4D97-AF65-F5344CB8AC3E}">
        <p14:creationId xmlns:p14="http://schemas.microsoft.com/office/powerpoint/2010/main" val="39113879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0096"/>
            <a:ext cx="9144000" cy="1143000"/>
          </a:xfrm>
        </p:spPr>
        <p:txBody>
          <a:bodyPr>
            <a:normAutofit/>
          </a:bodyPr>
          <a:lstStyle/>
          <a:p>
            <a:pPr algn="ctr"/>
            <a:r>
              <a:rPr lang="en-US" sz="3000" dirty="0" smtClean="0">
                <a:solidFill>
                  <a:schemeClr val="bg2">
                    <a:lumMod val="50000"/>
                  </a:schemeClr>
                </a:solidFill>
              </a:rPr>
              <a:t>Application External Dependencies</a:t>
            </a:r>
            <a:endParaRPr lang="en-US" sz="3000" dirty="0">
              <a:solidFill>
                <a:schemeClr val="bg2">
                  <a:lumMod val="50000"/>
                </a:schemeClr>
              </a:solidFill>
            </a:endParaRPr>
          </a:p>
        </p:txBody>
      </p:sp>
      <p:sp>
        <p:nvSpPr>
          <p:cNvPr id="3" name="Content Placeholder 2"/>
          <p:cNvSpPr>
            <a:spLocks noGrp="1"/>
          </p:cNvSpPr>
          <p:nvPr>
            <p:ph idx="1"/>
          </p:nvPr>
        </p:nvSpPr>
        <p:spPr>
          <a:xfrm>
            <a:off x="457200" y="1012904"/>
            <a:ext cx="8229600" cy="4525963"/>
          </a:xfrm>
        </p:spPr>
        <p:txBody>
          <a:bodyPr>
            <a:noAutofit/>
          </a:bodyPr>
          <a:lstStyle/>
          <a:p>
            <a:r>
              <a:rPr lang="en-US" sz="2000" dirty="0" smtClean="0"/>
              <a:t>Applications usually depend on external resources</a:t>
            </a:r>
          </a:p>
          <a:p>
            <a:pPr lvl="1"/>
            <a:r>
              <a:rPr lang="en-US" sz="2000" dirty="0" smtClean="0"/>
              <a:t>Databases</a:t>
            </a:r>
          </a:p>
          <a:p>
            <a:pPr lvl="1"/>
            <a:r>
              <a:rPr lang="en-US" sz="2000" dirty="0" smtClean="0"/>
              <a:t>Messaging systems</a:t>
            </a:r>
          </a:p>
          <a:p>
            <a:pPr lvl="1"/>
            <a:r>
              <a:rPr lang="en-US" sz="2000" dirty="0" smtClean="0"/>
              <a:t>LDAP identity </a:t>
            </a:r>
            <a:r>
              <a:rPr lang="en-US" sz="2000" dirty="0" smtClean="0"/>
              <a:t>managers</a:t>
            </a:r>
            <a:endParaRPr lang="en-US" sz="2000" dirty="0" smtClean="0"/>
          </a:p>
          <a:p>
            <a:r>
              <a:rPr lang="en-US" sz="2000" dirty="0" smtClean="0"/>
              <a:t>Move an application to </a:t>
            </a:r>
            <a:r>
              <a:rPr lang="en-US" sz="2000" dirty="0" err="1" smtClean="0"/>
              <a:t>Bluemix</a:t>
            </a:r>
            <a:endParaRPr lang="en-US" sz="2000" dirty="0"/>
          </a:p>
          <a:p>
            <a:pPr lvl="1"/>
            <a:r>
              <a:rPr lang="en-US" sz="2000" dirty="0" smtClean="0"/>
              <a:t>What about its dependencies</a:t>
            </a:r>
            <a:r>
              <a:rPr lang="en-US" sz="2000" dirty="0" smtClean="0"/>
              <a:t>?</a:t>
            </a:r>
            <a:endParaRPr lang="en-US" sz="2000" dirty="0" smtClean="0"/>
          </a:p>
          <a:p>
            <a:r>
              <a:rPr lang="en-US" sz="2000" dirty="0" smtClean="0"/>
              <a:t>Two options</a:t>
            </a:r>
          </a:p>
          <a:p>
            <a:pPr lvl="1"/>
            <a:r>
              <a:rPr lang="en-US" sz="2000" dirty="0" smtClean="0"/>
              <a:t>Move the dependent to </a:t>
            </a:r>
            <a:r>
              <a:rPr lang="en-US" sz="2000" dirty="0" err="1" smtClean="0"/>
              <a:t>Bluemix</a:t>
            </a:r>
            <a:endParaRPr lang="en-US" sz="2000" dirty="0" smtClean="0"/>
          </a:p>
          <a:p>
            <a:pPr lvl="2"/>
            <a:r>
              <a:rPr lang="en-US" sz="2000" dirty="0" smtClean="0"/>
              <a:t>For example, move the data in an SQL database into an SQL Database instance</a:t>
            </a:r>
          </a:p>
          <a:p>
            <a:pPr lvl="1"/>
            <a:r>
              <a:rPr lang="en-US" sz="2000" dirty="0" smtClean="0"/>
              <a:t>Connect to the dependent from </a:t>
            </a:r>
            <a:r>
              <a:rPr lang="en-US" sz="2000" dirty="0" err="1" smtClean="0"/>
              <a:t>Bluemix</a:t>
            </a:r>
            <a:endParaRPr lang="en-US" sz="2000" dirty="0" smtClean="0"/>
          </a:p>
          <a:p>
            <a:r>
              <a:rPr lang="en-US" sz="2000" dirty="0" smtClean="0"/>
              <a:t>Connecting to on-</a:t>
            </a:r>
            <a:r>
              <a:rPr lang="en-US" sz="2000" dirty="0" err="1" smtClean="0"/>
              <a:t>prem</a:t>
            </a:r>
            <a:r>
              <a:rPr lang="en-US" sz="2000" dirty="0" smtClean="0"/>
              <a:t> resources from </a:t>
            </a:r>
            <a:r>
              <a:rPr lang="en-US" sz="2000" dirty="0" err="1" smtClean="0"/>
              <a:t>Bluemix</a:t>
            </a:r>
            <a:endParaRPr lang="en-US" sz="2000" dirty="0" smtClean="0"/>
          </a:p>
          <a:p>
            <a:pPr lvl="1"/>
            <a:r>
              <a:rPr lang="en-US" sz="2000" dirty="0" smtClean="0"/>
              <a:t>Each application dependency is an on-</a:t>
            </a:r>
            <a:r>
              <a:rPr lang="en-US" sz="2000" dirty="0" err="1" smtClean="0"/>
              <a:t>prem</a:t>
            </a:r>
            <a:r>
              <a:rPr lang="en-US" sz="2000" dirty="0" smtClean="0"/>
              <a:t> resource</a:t>
            </a:r>
            <a:endParaRPr lang="en-US" sz="2000" dirty="0"/>
          </a:p>
        </p:txBody>
      </p:sp>
      <p:sp>
        <p:nvSpPr>
          <p:cNvPr id="4" name="Slide Number Placeholder 3"/>
          <p:cNvSpPr>
            <a:spLocks noGrp="1"/>
          </p:cNvSpPr>
          <p:nvPr>
            <p:ph type="sldNum" sz="quarter" idx="10"/>
          </p:nvPr>
        </p:nvSpPr>
        <p:spPr/>
        <p:txBody>
          <a:bodyPr/>
          <a:lstStyle/>
          <a:p>
            <a:fld id="{2BE0B524-CA6C-604E-B7EC-7F65E66965BE}" type="slidenum">
              <a:rPr lang="en-US" smtClean="0"/>
              <a:pPr/>
              <a:t>24</a:t>
            </a:fld>
            <a:endParaRPr lang="en-US"/>
          </a:p>
        </p:txBody>
      </p:sp>
    </p:spTree>
    <p:extLst>
      <p:ext uri="{BB962C8B-B14F-4D97-AF65-F5344CB8AC3E}">
        <p14:creationId xmlns:p14="http://schemas.microsoft.com/office/powerpoint/2010/main" val="768571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a:bodyPr>
          <a:lstStyle/>
          <a:p>
            <a:pPr marL="0" lvl="1" indent="0">
              <a:buNone/>
            </a:pPr>
            <a:endParaRPr lang="en-US" sz="2000" dirty="0"/>
          </a:p>
          <a:p>
            <a:pPr marL="0" indent="0">
              <a:buNone/>
            </a:pPr>
            <a:r>
              <a:rPr lang="en-US" sz="2000" dirty="0" smtClean="0">
                <a:hlinkClick r:id="rId3"/>
              </a:rPr>
              <a:t>Creating Portable </a:t>
            </a:r>
            <a:r>
              <a:rPr lang="en-US" sz="2000" dirty="0" err="1" smtClean="0">
                <a:hlinkClick r:id="rId3"/>
              </a:rPr>
              <a:t>Microservices</a:t>
            </a:r>
            <a:r>
              <a:rPr lang="en-US" sz="2000" dirty="0" smtClean="0">
                <a:hlinkClick r:id="rId3"/>
              </a:rPr>
              <a:t> using Liberty runtime in </a:t>
            </a:r>
            <a:r>
              <a:rPr lang="en-US" sz="2000" dirty="0" err="1" smtClean="0">
                <a:hlinkClick r:id="rId3"/>
              </a:rPr>
              <a:t>Bluemix</a:t>
            </a:r>
            <a:r>
              <a:rPr lang="en-US" sz="2000" dirty="0">
                <a:hlinkClick r:id="rId3"/>
              </a:rPr>
              <a:t> </a:t>
            </a:r>
            <a:r>
              <a:rPr lang="en-US" sz="2000" dirty="0" smtClean="0">
                <a:hlinkClick r:id="rId3"/>
              </a:rPr>
              <a:t>and Cloud Services, applying 12 factor app methodology</a:t>
            </a:r>
            <a:endParaRPr lang="en-US" sz="2000" dirty="0" smtClean="0"/>
          </a:p>
          <a:p>
            <a:pPr marL="0" indent="0">
              <a:buNone/>
            </a:pPr>
            <a:endParaRPr lang="en-US" dirty="0"/>
          </a:p>
          <a:p>
            <a:pPr marL="0" lvl="1" indent="0">
              <a:buNone/>
            </a:pPr>
            <a:r>
              <a:rPr lang="en-US" sz="2000" dirty="0">
                <a:hlinkClick r:id="rId4"/>
              </a:rPr>
              <a:t>Creating Java Applications using 12 factor application methodology &amp; WAS Liberty</a:t>
            </a:r>
            <a:endParaRPr lang="en-US" sz="2000" dirty="0"/>
          </a:p>
          <a:p>
            <a:pPr marL="0" indent="0">
              <a:buNone/>
            </a:pPr>
            <a:endParaRPr lang="en-US" sz="2000" dirty="0" smtClean="0"/>
          </a:p>
          <a:p>
            <a:pPr marL="0" indent="0">
              <a:buNone/>
            </a:pPr>
            <a:r>
              <a:rPr lang="en-US" sz="2000" dirty="0" smtClean="0">
                <a:hlinkClick r:id="rId5"/>
              </a:rPr>
              <a:t>GitHub for Java app illustrating 12 factor methodology</a:t>
            </a:r>
            <a:endParaRPr lang="en-US" sz="2000" dirty="0" smtClean="0"/>
          </a:p>
          <a:p>
            <a:pPr marL="0" indent="0">
              <a:buNone/>
            </a:pPr>
            <a:endParaRPr lang="en-US" sz="2000" dirty="0"/>
          </a:p>
          <a:p>
            <a:pPr marL="0" indent="0">
              <a:buNone/>
            </a:pPr>
            <a:r>
              <a:rPr lang="en-US" sz="2000" dirty="0">
                <a:hlinkClick r:id="rId6"/>
              </a:rPr>
              <a:t>Top 9 rules for Cloud Applications</a:t>
            </a:r>
            <a:endParaRPr lang="en-US" sz="2000" dirty="0"/>
          </a:p>
          <a:p>
            <a:pPr marL="0" indent="0">
              <a:buNone/>
            </a:pPr>
            <a:endParaRPr lang="en-US" sz="2000" dirty="0" smtClean="0"/>
          </a:p>
        </p:txBody>
      </p:sp>
      <p:sp>
        <p:nvSpPr>
          <p:cNvPr id="4" name="Slide Number Placeholder 3"/>
          <p:cNvSpPr>
            <a:spLocks noGrp="1"/>
          </p:cNvSpPr>
          <p:nvPr>
            <p:ph type="sldNum" sz="quarter" idx="10"/>
          </p:nvPr>
        </p:nvSpPr>
        <p:spPr/>
        <p:txBody>
          <a:bodyPr/>
          <a:lstStyle/>
          <a:p>
            <a:fld id="{2BE0B524-CA6C-604E-B7EC-7F65E66965BE}" type="slidenum">
              <a:rPr lang="en-US" smtClean="0"/>
              <a:pPr/>
              <a:t>25</a:t>
            </a:fld>
            <a:endParaRPr lang="en-US"/>
          </a:p>
        </p:txBody>
      </p:sp>
    </p:spTree>
    <p:extLst>
      <p:ext uri="{BB962C8B-B14F-4D97-AF65-F5344CB8AC3E}">
        <p14:creationId xmlns:p14="http://schemas.microsoft.com/office/powerpoint/2010/main" val="4150169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150" y="1680210"/>
            <a:ext cx="8229600" cy="4525963"/>
          </a:xfrm>
        </p:spPr>
        <p:txBody>
          <a:bodyPr>
            <a:normAutofit/>
          </a:bodyPr>
          <a:lstStyle/>
          <a:p>
            <a:pPr marL="0" indent="0" algn="ctr">
              <a:buNone/>
            </a:pPr>
            <a:r>
              <a:rPr lang="en-US" sz="4000" dirty="0" smtClean="0"/>
              <a:t>       BACKUP</a:t>
            </a:r>
            <a:endParaRPr lang="en-US" sz="4000" dirty="0"/>
          </a:p>
        </p:txBody>
      </p:sp>
    </p:spTree>
    <p:extLst>
      <p:ext uri="{BB962C8B-B14F-4D97-AF65-F5344CB8AC3E}">
        <p14:creationId xmlns:p14="http://schemas.microsoft.com/office/powerpoint/2010/main" val="10809212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3838"/>
            <a:ext cx="8229600" cy="1143000"/>
          </a:xfrm>
        </p:spPr>
        <p:txBody>
          <a:bodyPr/>
          <a:lstStyle/>
          <a:p>
            <a:r>
              <a:rPr lang="en-US" dirty="0" smtClean="0"/>
              <a:t>What are the characteristics of apps best to deploy on Cloud Foundry Runtimes ?</a:t>
            </a:r>
            <a:endParaRPr lang="en-US" dirty="0"/>
          </a:p>
        </p:txBody>
      </p:sp>
      <p:sp>
        <p:nvSpPr>
          <p:cNvPr id="3" name="Content Placeholder 2"/>
          <p:cNvSpPr>
            <a:spLocks noGrp="1"/>
          </p:cNvSpPr>
          <p:nvPr>
            <p:ph idx="1"/>
          </p:nvPr>
        </p:nvSpPr>
        <p:spPr>
          <a:xfrm>
            <a:off x="457200" y="2332037"/>
            <a:ext cx="8229600" cy="4525963"/>
          </a:xfrm>
        </p:spPr>
        <p:txBody>
          <a:bodyPr>
            <a:normAutofit/>
          </a:bodyPr>
          <a:lstStyle/>
          <a:p>
            <a:r>
              <a:rPr lang="en-US" sz="2400" dirty="0" smtClean="0"/>
              <a:t>Written in languages supported by Cloud Foundry</a:t>
            </a:r>
          </a:p>
          <a:p>
            <a:r>
              <a:rPr lang="en-US" sz="2400" dirty="0" smtClean="0"/>
              <a:t>Do not write to local file system</a:t>
            </a:r>
          </a:p>
          <a:p>
            <a:r>
              <a:rPr lang="en-US" sz="2400" dirty="0" smtClean="0"/>
              <a:t>Use Cloud Services for features like session affinity</a:t>
            </a:r>
          </a:p>
          <a:p>
            <a:r>
              <a:rPr lang="en-US" sz="2400" dirty="0" smtClean="0"/>
              <a:t>Use Auto Scaling for Clustering/HA/Failover</a:t>
            </a:r>
          </a:p>
        </p:txBody>
      </p:sp>
    </p:spTree>
    <p:extLst>
      <p:ext uri="{BB962C8B-B14F-4D97-AF65-F5344CB8AC3E}">
        <p14:creationId xmlns:p14="http://schemas.microsoft.com/office/powerpoint/2010/main" val="31977263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810"/>
            <a:ext cx="8229600" cy="757855"/>
          </a:xfrm>
        </p:spPr>
        <p:txBody>
          <a:bodyPr/>
          <a:lstStyle/>
          <a:p>
            <a:pPr algn="ctr"/>
            <a:r>
              <a:rPr lang="en-US" dirty="0" smtClean="0"/>
              <a:t>IBM Containers</a:t>
            </a:r>
            <a:endParaRPr lang="en-US" dirty="0"/>
          </a:p>
        </p:txBody>
      </p:sp>
      <p:sp>
        <p:nvSpPr>
          <p:cNvPr id="4" name="Slide Number Placeholder 3"/>
          <p:cNvSpPr>
            <a:spLocks noGrp="1"/>
          </p:cNvSpPr>
          <p:nvPr>
            <p:ph type="sldNum" sz="quarter" idx="10"/>
          </p:nvPr>
        </p:nvSpPr>
        <p:spPr/>
        <p:txBody>
          <a:bodyPr/>
          <a:lstStyle/>
          <a:p>
            <a:fld id="{2BE0B524-CA6C-604E-B7EC-7F65E66965BE}" type="slidenum">
              <a:rPr lang="en-US" smtClean="0"/>
              <a:pPr/>
              <a:t>28</a:t>
            </a:fld>
            <a:endParaRPr lang="en-US"/>
          </a:p>
        </p:txBody>
      </p:sp>
      <p:pic>
        <p:nvPicPr>
          <p:cNvPr id="9" name="Picture 8"/>
          <p:cNvPicPr>
            <a:picLocks noChangeAspect="1"/>
          </p:cNvPicPr>
          <p:nvPr/>
        </p:nvPicPr>
        <p:blipFill>
          <a:blip r:embed="rId3"/>
          <a:stretch>
            <a:fillRect/>
          </a:stretch>
        </p:blipFill>
        <p:spPr>
          <a:xfrm>
            <a:off x="800884" y="3281788"/>
            <a:ext cx="7121183" cy="3657600"/>
          </a:xfrm>
          <a:prstGeom prst="rect">
            <a:avLst/>
          </a:prstGeom>
        </p:spPr>
      </p:pic>
      <p:pic>
        <p:nvPicPr>
          <p:cNvPr id="10" name="Picture 9"/>
          <p:cNvPicPr>
            <a:picLocks noChangeAspect="1"/>
          </p:cNvPicPr>
          <p:nvPr/>
        </p:nvPicPr>
        <p:blipFill>
          <a:blip r:embed="rId4"/>
          <a:stretch>
            <a:fillRect/>
          </a:stretch>
        </p:blipFill>
        <p:spPr>
          <a:xfrm>
            <a:off x="7003147" y="2367388"/>
            <a:ext cx="2078182" cy="1828800"/>
          </a:xfrm>
          <a:prstGeom prst="rect">
            <a:avLst/>
          </a:prstGeom>
        </p:spPr>
      </p:pic>
      <p:sp>
        <p:nvSpPr>
          <p:cNvPr id="3" name="Content Placeholder 2"/>
          <p:cNvSpPr>
            <a:spLocks noGrp="1"/>
          </p:cNvSpPr>
          <p:nvPr>
            <p:ph idx="1"/>
          </p:nvPr>
        </p:nvSpPr>
        <p:spPr>
          <a:xfrm>
            <a:off x="152400" y="781665"/>
            <a:ext cx="7004935" cy="5728165"/>
          </a:xfrm>
        </p:spPr>
        <p:txBody>
          <a:bodyPr/>
          <a:lstStyle/>
          <a:p>
            <a:pPr marL="0" indent="0">
              <a:buNone/>
            </a:pPr>
            <a:r>
              <a:rPr lang="en-US" sz="1800" dirty="0" smtClean="0"/>
              <a:t>Container </a:t>
            </a:r>
            <a:r>
              <a:rPr lang="en-US" sz="1800" dirty="0"/>
              <a:t>capability in </a:t>
            </a:r>
            <a:r>
              <a:rPr lang="en-US" sz="1800" dirty="0" err="1"/>
              <a:t>Bluemix</a:t>
            </a:r>
            <a:endParaRPr lang="en-US" sz="1800" dirty="0"/>
          </a:p>
          <a:p>
            <a:pPr lvl="1"/>
            <a:r>
              <a:rPr lang="en-US" sz="1800" dirty="0"/>
              <a:t>Enables running Docker containers in </a:t>
            </a:r>
            <a:r>
              <a:rPr lang="en-US" sz="1800" dirty="0" err="1" smtClean="0"/>
              <a:t>Bluemix</a:t>
            </a:r>
            <a:endParaRPr lang="en-US" sz="1800" dirty="0" smtClean="0"/>
          </a:p>
          <a:p>
            <a:r>
              <a:rPr lang="en-US" sz="1800" dirty="0"/>
              <a:t>Docker runtime components</a:t>
            </a:r>
          </a:p>
          <a:p>
            <a:pPr lvl="1"/>
            <a:r>
              <a:rPr lang="en-US" sz="1800" dirty="0"/>
              <a:t>Image – A template for a container</a:t>
            </a:r>
          </a:p>
          <a:p>
            <a:pPr lvl="1"/>
            <a:r>
              <a:rPr lang="en-US" sz="1800" dirty="0"/>
              <a:t>Registry – Catalog of images</a:t>
            </a:r>
          </a:p>
          <a:p>
            <a:pPr lvl="1"/>
            <a:r>
              <a:rPr lang="en-US" sz="1800" dirty="0"/>
              <a:t>Engine – Linux daemon that runs containers</a:t>
            </a:r>
          </a:p>
          <a:p>
            <a:r>
              <a:rPr lang="en-US" sz="1800" dirty="0" smtClean="0"/>
              <a:t>All </a:t>
            </a:r>
            <a:r>
              <a:rPr lang="en-US" sz="1800" dirty="0"/>
              <a:t>containers share the same Linux kernel (in the Host OS</a:t>
            </a:r>
            <a:r>
              <a:rPr lang="en-US" sz="1800" dirty="0" smtClean="0"/>
              <a:t>)</a:t>
            </a:r>
          </a:p>
          <a:p>
            <a:endParaRPr lang="en-US" sz="1400" dirty="0"/>
          </a:p>
          <a:p>
            <a:endParaRPr lang="en-US" dirty="0" smtClean="0"/>
          </a:p>
        </p:txBody>
      </p:sp>
      <p:pic>
        <p:nvPicPr>
          <p:cNvPr id="7" name="Picture 6"/>
          <p:cNvPicPr>
            <a:picLocks noChangeAspect="1"/>
          </p:cNvPicPr>
          <p:nvPr/>
        </p:nvPicPr>
        <p:blipFill>
          <a:blip r:embed="rId5"/>
          <a:stretch>
            <a:fillRect/>
          </a:stretch>
        </p:blipFill>
        <p:spPr>
          <a:xfrm>
            <a:off x="6858000" y="216815"/>
            <a:ext cx="1828800" cy="1828800"/>
          </a:xfrm>
          <a:prstGeom prst="rect">
            <a:avLst/>
          </a:prstGeom>
        </p:spPr>
      </p:pic>
    </p:spTree>
    <p:extLst>
      <p:ext uri="{BB962C8B-B14F-4D97-AF65-F5344CB8AC3E}">
        <p14:creationId xmlns:p14="http://schemas.microsoft.com/office/powerpoint/2010/main" val="5042501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000" dirty="0" smtClean="0">
                <a:solidFill>
                  <a:schemeClr val="bg2">
                    <a:lumMod val="50000"/>
                  </a:schemeClr>
                </a:solidFill>
              </a:rPr>
              <a:t>Resources</a:t>
            </a:r>
            <a:endParaRPr lang="en-US" sz="3000" dirty="0">
              <a:solidFill>
                <a:schemeClr val="bg2">
                  <a:lumMod val="50000"/>
                </a:schemeClr>
              </a:solidFill>
            </a:endParaRPr>
          </a:p>
        </p:txBody>
      </p:sp>
      <p:sp>
        <p:nvSpPr>
          <p:cNvPr id="3" name="Content Placeholder 2"/>
          <p:cNvSpPr>
            <a:spLocks noGrp="1"/>
          </p:cNvSpPr>
          <p:nvPr>
            <p:ph idx="1"/>
          </p:nvPr>
        </p:nvSpPr>
        <p:spPr>
          <a:xfrm>
            <a:off x="0" y="1109272"/>
            <a:ext cx="9144000" cy="5748728"/>
          </a:xfrm>
        </p:spPr>
        <p:txBody>
          <a:bodyPr>
            <a:normAutofit/>
          </a:bodyPr>
          <a:lstStyle/>
          <a:p>
            <a:r>
              <a:rPr lang="en-US" sz="2000" dirty="0" smtClean="0"/>
              <a:t>“Java EE 7 programming model support”</a:t>
            </a:r>
          </a:p>
          <a:p>
            <a:pPr lvl="1"/>
            <a:r>
              <a:rPr lang="en-US" sz="2000" dirty="0" smtClean="0">
                <a:hlinkClick r:id="rId2"/>
              </a:rPr>
              <a:t>https://www-01.ibm.com/support/knowledgecenter/SSEQTP_8.5.5/com.ibm.websphere.wlp.doc/ae/rwlp_prog_model_support.html?cp=SSEQTP_8.5.5/1-0-4</a:t>
            </a:r>
            <a:endParaRPr lang="en-US" sz="2000" dirty="0" smtClean="0"/>
          </a:p>
          <a:p>
            <a:r>
              <a:rPr lang="en-US" sz="2000" dirty="0" smtClean="0"/>
              <a:t>Liberty </a:t>
            </a:r>
            <a:r>
              <a:rPr lang="en-US" sz="2000" dirty="0" err="1" smtClean="0"/>
              <a:t>Buildpack</a:t>
            </a:r>
            <a:r>
              <a:rPr lang="en-US" sz="2000" dirty="0" smtClean="0"/>
              <a:t> Updates: Java EE 7 is here!</a:t>
            </a:r>
          </a:p>
          <a:p>
            <a:pPr lvl="1"/>
            <a:r>
              <a:rPr lang="en-US" sz="2000" dirty="0" smtClean="0">
                <a:hlinkClick r:id="rId3"/>
              </a:rPr>
              <a:t>https://developer.ibm.com/bluemix/2015/07/22/liberty-buildpack-updates-java-ee-7/</a:t>
            </a:r>
            <a:endParaRPr lang="en-US" sz="2000" dirty="0" smtClean="0"/>
          </a:p>
          <a:p>
            <a:r>
              <a:rPr lang="en-US" sz="2000" dirty="0" smtClean="0"/>
              <a:t>“WAS Classic or WAS Liberty: how to choose?”</a:t>
            </a:r>
          </a:p>
          <a:p>
            <a:pPr lvl="1"/>
            <a:r>
              <a:rPr lang="en-US" sz="2000" dirty="0" smtClean="0">
                <a:hlinkClick r:id="rId4"/>
              </a:rPr>
              <a:t>https://developer.ibm.com/wasdev/docs/was-classic-or-was-liberty-how-to-choose/</a:t>
            </a:r>
          </a:p>
          <a:p>
            <a:r>
              <a:rPr lang="en-US" sz="2000" dirty="0" smtClean="0"/>
              <a:t>Java </a:t>
            </a:r>
            <a:r>
              <a:rPr lang="en-US" sz="2000" dirty="0" err="1" smtClean="0"/>
              <a:t>Buildpack</a:t>
            </a:r>
            <a:r>
              <a:rPr lang="en-US" sz="2000" dirty="0" smtClean="0"/>
              <a:t> v3.0</a:t>
            </a:r>
          </a:p>
          <a:p>
            <a:pPr lvl="1"/>
            <a:r>
              <a:rPr lang="en-US" sz="2000" dirty="0" smtClean="0">
                <a:hlinkClick r:id="rId5"/>
              </a:rPr>
              <a:t>https://github.com/cloudfoundry/java-buildpack/releases/tag/v3.0</a:t>
            </a:r>
            <a:endParaRPr lang="en-US" sz="2000" dirty="0" smtClean="0"/>
          </a:p>
          <a:p>
            <a:pPr marL="342900" lvl="1" indent="-342900">
              <a:buFont typeface="Arial"/>
              <a:buChar char="•"/>
            </a:pPr>
            <a:r>
              <a:rPr lang="en-US" sz="2000" dirty="0" smtClean="0"/>
              <a:t>Liberty for Java: Automatic </a:t>
            </a:r>
            <a:r>
              <a:rPr lang="en-US" sz="2000" dirty="0"/>
              <a:t>configuration of bound services</a:t>
            </a:r>
          </a:p>
          <a:p>
            <a:pPr lvl="1"/>
            <a:r>
              <a:rPr lang="en-US" sz="2000" dirty="0">
                <a:hlinkClick r:id="rId6"/>
              </a:rPr>
              <a:t>https://www.ng.bluemix.net/docs/starters/liberty/index.html#</a:t>
            </a:r>
            <a:r>
              <a:rPr lang="en-US" sz="2000" dirty="0" smtClean="0">
                <a:hlinkClick r:id="rId6"/>
              </a:rPr>
              <a:t>automaticconfigurationofboundservices</a:t>
            </a:r>
            <a:endParaRPr lang="en-US" sz="2000" dirty="0" smtClean="0"/>
          </a:p>
          <a:p>
            <a:endParaRPr lang="en-US" dirty="0" smtClean="0"/>
          </a:p>
        </p:txBody>
      </p:sp>
      <p:sp>
        <p:nvSpPr>
          <p:cNvPr id="4" name="Slide Number Placeholder 3"/>
          <p:cNvSpPr>
            <a:spLocks noGrp="1"/>
          </p:cNvSpPr>
          <p:nvPr>
            <p:ph type="sldNum" sz="quarter" idx="10"/>
          </p:nvPr>
        </p:nvSpPr>
        <p:spPr/>
        <p:txBody>
          <a:bodyPr/>
          <a:lstStyle/>
          <a:p>
            <a:fld id="{2BE0B524-CA6C-604E-B7EC-7F65E66965BE}" type="slidenum">
              <a:rPr lang="en-US" smtClean="0"/>
              <a:pPr/>
              <a:t>29</a:t>
            </a:fld>
            <a:endParaRPr lang="en-US"/>
          </a:p>
        </p:txBody>
      </p:sp>
    </p:spTree>
    <p:extLst>
      <p:ext uri="{BB962C8B-B14F-4D97-AF65-F5344CB8AC3E}">
        <p14:creationId xmlns:p14="http://schemas.microsoft.com/office/powerpoint/2010/main" val="5083692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2BE0B524-CA6C-604E-B7EC-7F65E66965BE}" type="slidenum">
              <a:rPr lang="en-US" smtClean="0"/>
              <a:pPr/>
              <a:t>3</a:t>
            </a:fld>
            <a:endParaRPr lang="en-US"/>
          </a:p>
        </p:txBody>
      </p:sp>
      <p:sp>
        <p:nvSpPr>
          <p:cNvPr id="5" name="Title 4"/>
          <p:cNvSpPr>
            <a:spLocks noGrp="1"/>
          </p:cNvSpPr>
          <p:nvPr>
            <p:ph type="ctrTitle"/>
          </p:nvPr>
        </p:nvSpPr>
        <p:spPr/>
        <p:txBody>
          <a:bodyPr>
            <a:normAutofit fontScale="90000"/>
          </a:bodyPr>
          <a:lstStyle/>
          <a:p>
            <a:r>
              <a:rPr lang="en-US" dirty="0" smtClean="0">
                <a:solidFill>
                  <a:schemeClr val="bg2">
                    <a:lumMod val="50000"/>
                  </a:schemeClr>
                </a:solidFill>
              </a:rPr>
              <a:t>Migration:</a:t>
            </a:r>
            <a:br>
              <a:rPr lang="en-US" dirty="0" smtClean="0">
                <a:solidFill>
                  <a:schemeClr val="bg2">
                    <a:lumMod val="50000"/>
                  </a:schemeClr>
                </a:solidFill>
              </a:rPr>
            </a:br>
            <a:r>
              <a:rPr lang="en-US" dirty="0" smtClean="0">
                <a:solidFill>
                  <a:schemeClr val="bg2">
                    <a:lumMod val="50000"/>
                  </a:schemeClr>
                </a:solidFill>
              </a:rPr>
              <a:t>Redeploying Existing On-</a:t>
            </a:r>
            <a:r>
              <a:rPr lang="en-US" dirty="0">
                <a:solidFill>
                  <a:schemeClr val="bg2">
                    <a:lumMod val="50000"/>
                  </a:schemeClr>
                </a:solidFill>
              </a:rPr>
              <a:t>premises </a:t>
            </a:r>
            <a:r>
              <a:rPr lang="en-US" dirty="0" smtClean="0">
                <a:solidFill>
                  <a:schemeClr val="bg2">
                    <a:lumMod val="50000"/>
                  </a:schemeClr>
                </a:solidFill>
              </a:rPr>
              <a:t>Applications onto </a:t>
            </a:r>
            <a:r>
              <a:rPr lang="en-US" dirty="0" err="1">
                <a:solidFill>
                  <a:schemeClr val="bg2">
                    <a:lumMod val="50000"/>
                  </a:schemeClr>
                </a:solidFill>
              </a:rPr>
              <a:t>Bluemix</a:t>
            </a:r>
            <a:endParaRPr lang="en-US" dirty="0">
              <a:solidFill>
                <a:schemeClr val="bg2">
                  <a:lumMod val="50000"/>
                </a:schemeClr>
              </a:solidFill>
            </a:endParaRPr>
          </a:p>
        </p:txBody>
      </p:sp>
      <p:grpSp>
        <p:nvGrpSpPr>
          <p:cNvPr id="27" name="Group 26"/>
          <p:cNvGrpSpPr/>
          <p:nvPr/>
        </p:nvGrpSpPr>
        <p:grpSpPr>
          <a:xfrm>
            <a:off x="2370600" y="3481529"/>
            <a:ext cx="4321639" cy="1466817"/>
            <a:chOff x="2370600" y="3481529"/>
            <a:chExt cx="4321639" cy="1466817"/>
          </a:xfrm>
        </p:grpSpPr>
        <p:grpSp>
          <p:nvGrpSpPr>
            <p:cNvPr id="26" name="Group 25"/>
            <p:cNvGrpSpPr/>
            <p:nvPr/>
          </p:nvGrpSpPr>
          <p:grpSpPr>
            <a:xfrm>
              <a:off x="2370600" y="3481529"/>
              <a:ext cx="1357837" cy="1466817"/>
              <a:chOff x="2370600" y="3481529"/>
              <a:chExt cx="1357837" cy="1466817"/>
            </a:xfrm>
          </p:grpSpPr>
          <p:grpSp>
            <p:nvGrpSpPr>
              <p:cNvPr id="19" name="Group 14"/>
              <p:cNvGrpSpPr>
                <a:grpSpLocks noChangeAspect="1"/>
              </p:cNvGrpSpPr>
              <p:nvPr/>
            </p:nvGrpSpPr>
            <p:grpSpPr bwMode="auto">
              <a:xfrm>
                <a:off x="2370600" y="3481529"/>
                <a:ext cx="1357837" cy="1188720"/>
                <a:chOff x="3509" y="1406"/>
                <a:chExt cx="554" cy="485"/>
              </a:xfrm>
            </p:grpSpPr>
            <p:pic>
              <p:nvPicPr>
                <p:cNvPr id="21"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9" y="1406"/>
                  <a:ext cx="355" cy="485"/>
                </a:xfrm>
                <a:prstGeom prst="rect">
                  <a:avLst/>
                </a:prstGeom>
                <a:noFill/>
                <a:ln>
                  <a:noFill/>
                </a:ln>
                <a:effectLst>
                  <a:outerShdw blurRad="63500" dist="23040" dir="5400000" algn="ctr" rotWithShape="0">
                    <a:srgbClr val="000000">
                      <a:alpha val="35036"/>
                    </a:srgbClr>
                  </a:outerShdw>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360" cap="flat">
                      <a:solidFill>
                        <a:srgbClr val="4A7EBB"/>
                      </a:solidFill>
                      <a:round/>
                      <a:headEnd/>
                      <a:tailEnd/>
                    </a14:hiddenLine>
                  </a:ext>
                </a:extLst>
              </p:spPr>
            </p:pic>
            <p:pic>
              <p:nvPicPr>
                <p:cNvPr id="22"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8" y="1406"/>
                  <a:ext cx="355" cy="485"/>
                </a:xfrm>
                <a:prstGeom prst="rect">
                  <a:avLst/>
                </a:prstGeom>
                <a:noFill/>
                <a:ln>
                  <a:noFill/>
                </a:ln>
                <a:effectLst>
                  <a:outerShdw blurRad="63500" dist="23040" dir="5400000" algn="ctr" rotWithShape="0">
                    <a:srgbClr val="000000">
                      <a:alpha val="35036"/>
                    </a:srgbClr>
                  </a:outerShdw>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360" cap="flat">
                      <a:solidFill>
                        <a:srgbClr val="4A7EBB"/>
                      </a:solidFill>
                      <a:round/>
                      <a:headEnd/>
                      <a:tailEnd/>
                    </a14:hiddenLine>
                  </a:ext>
                </a:extLst>
              </p:spPr>
            </p:pic>
          </p:grpSp>
          <p:sp>
            <p:nvSpPr>
              <p:cNvPr id="20" name="Freeform 19"/>
              <p:cNvSpPr>
                <a:spLocks noChangeArrowheads="1"/>
              </p:cNvSpPr>
              <p:nvPr/>
            </p:nvSpPr>
            <p:spPr bwMode="auto">
              <a:xfrm>
                <a:off x="2441626" y="4672801"/>
                <a:ext cx="1155512" cy="275545"/>
              </a:xfrm>
              <a:custGeom>
                <a:avLst/>
                <a:gdLst>
                  <a:gd name="T0" fmla="*/ 0 w 21600"/>
                  <a:gd name="T1" fmla="*/ 0 h 21600"/>
                  <a:gd name="T2" fmla="*/ 21600 w 21600"/>
                  <a:gd name="T3" fmla="*/ 0 h 21600"/>
                  <a:gd name="T4" fmla="*/ 21600 w 21600"/>
                  <a:gd name="T5" fmla="*/ 21600 h 21600"/>
                  <a:gd name="T6" fmla="*/ 0 w 21600"/>
                  <a:gd name="T7" fmla="*/ 216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lIns="90000" tIns="45000" rIns="90000" bIns="45000" anchorCtr="1">
                <a:spAutoFit/>
              </a:bodyPr>
              <a:lstStyle/>
              <a:p>
                <a:pPr algn="ctr" hangingPunct="1">
                  <a:lnSpc>
                    <a:spcPct val="100000"/>
                  </a:lnSpc>
                  <a:spcBef>
                    <a:spcPts val="9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000000"/>
                    </a:solidFill>
                    <a:ea typeface="MS PGothic" charset="0"/>
                    <a:cs typeface="MS PGothic" charset="0"/>
                  </a:rPr>
                  <a:t>Data Center</a:t>
                </a:r>
                <a:endParaRPr lang="en-US" sz="1200" b="1" dirty="0">
                  <a:solidFill>
                    <a:srgbClr val="000000"/>
                  </a:solidFill>
                  <a:ea typeface="MS PGothic" charset="0"/>
                  <a:cs typeface="MS PGothic" charset="0"/>
                </a:endParaRPr>
              </a:p>
            </p:txBody>
          </p:sp>
        </p:grpSp>
        <p:grpSp>
          <p:nvGrpSpPr>
            <p:cNvPr id="3" name="Group 2"/>
            <p:cNvGrpSpPr/>
            <p:nvPr/>
          </p:nvGrpSpPr>
          <p:grpSpPr>
            <a:xfrm>
              <a:off x="5236501" y="3689799"/>
              <a:ext cx="1455738" cy="1120775"/>
              <a:chOff x="4542453" y="2791284"/>
              <a:chExt cx="1455738" cy="1120775"/>
            </a:xfrm>
          </p:grpSpPr>
          <p:pic>
            <p:nvPicPr>
              <p:cNvPr id="13"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2453" y="2791284"/>
                <a:ext cx="1455738" cy="1120775"/>
              </a:xfrm>
              <a:prstGeom prst="rect">
                <a:avLst/>
              </a:prstGeom>
              <a:noFill/>
              <a:ln>
                <a:noFill/>
              </a:ln>
              <a:effectLst>
                <a:outerShdw blurRad="63500" dist="23040" dir="5400000" algn="ctr" rotWithShape="0">
                  <a:srgbClr val="000000">
                    <a:alpha val="35036"/>
                  </a:srgbClr>
                </a:outerShdw>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360" cap="flat">
                    <a:solidFill>
                      <a:srgbClr val="4A7EBB"/>
                    </a:solidFill>
                    <a:round/>
                    <a:headEnd/>
                    <a:tailEnd/>
                  </a14:hiddenLine>
                </a:ext>
              </a:extLst>
            </p:spPr>
          </p:pic>
          <p:sp>
            <p:nvSpPr>
              <p:cNvPr id="14" name="Freeform 21"/>
              <p:cNvSpPr>
                <a:spLocks noChangeArrowheads="1"/>
              </p:cNvSpPr>
              <p:nvPr/>
            </p:nvSpPr>
            <p:spPr bwMode="auto">
              <a:xfrm>
                <a:off x="4607541" y="3323097"/>
                <a:ext cx="1371600" cy="273050"/>
              </a:xfrm>
              <a:custGeom>
                <a:avLst/>
                <a:gdLst>
                  <a:gd name="T0" fmla="*/ 0 w 21600"/>
                  <a:gd name="T1" fmla="*/ 0 h 21600"/>
                  <a:gd name="T2" fmla="*/ 21600 w 21600"/>
                  <a:gd name="T3" fmla="*/ 0 h 21600"/>
                  <a:gd name="T4" fmla="*/ 21600 w 21600"/>
                  <a:gd name="T5" fmla="*/ 21600 h 21600"/>
                  <a:gd name="T6" fmla="*/ 0 w 21600"/>
                  <a:gd name="T7" fmla="*/ 216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1">
                <a:spAutoFit/>
              </a:bodyPr>
              <a:lstStyle/>
              <a:p>
                <a:pPr algn="ctr" hangingPunct="1">
                  <a:lnSpc>
                    <a:spcPct val="100000"/>
                  </a:lnSpc>
                  <a:spcBef>
                    <a:spcPts val="9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a:solidFill>
                      <a:srgbClr val="000000"/>
                    </a:solidFill>
                    <a:ea typeface="MS PGothic" charset="0"/>
                    <a:cs typeface="MS PGothic" charset="0"/>
                  </a:rPr>
                  <a:t>Cloud</a:t>
                </a:r>
              </a:p>
            </p:txBody>
          </p:sp>
        </p:grpSp>
        <p:sp>
          <p:nvSpPr>
            <p:cNvPr id="16" name="Striped Right Arrow 15"/>
            <p:cNvSpPr/>
            <p:nvPr/>
          </p:nvSpPr>
          <p:spPr>
            <a:xfrm>
              <a:off x="3929680" y="3938269"/>
              <a:ext cx="946987" cy="623834"/>
            </a:xfrm>
            <a:prstGeom prst="stripedRightArrow">
              <a:avLst>
                <a:gd name="adj1" fmla="val 46428"/>
                <a:gd name="adj2" fmla="val 50000"/>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33351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pPr algn="ctr"/>
            <a:r>
              <a:rPr lang="en-US" sz="3000" dirty="0">
                <a:solidFill>
                  <a:schemeClr val="bg2">
                    <a:lumMod val="50000"/>
                  </a:schemeClr>
                </a:solidFill>
              </a:rPr>
              <a:t>Resources</a:t>
            </a:r>
            <a:endParaRPr lang="en-US" sz="3000" dirty="0">
              <a:solidFill>
                <a:schemeClr val="bg2">
                  <a:lumMod val="50000"/>
                </a:schemeClr>
              </a:solidFill>
            </a:endParaRPr>
          </a:p>
        </p:txBody>
      </p:sp>
      <p:sp>
        <p:nvSpPr>
          <p:cNvPr id="3" name="Content Placeholder 2"/>
          <p:cNvSpPr>
            <a:spLocks noGrp="1"/>
          </p:cNvSpPr>
          <p:nvPr>
            <p:ph idx="1"/>
          </p:nvPr>
        </p:nvSpPr>
        <p:spPr>
          <a:xfrm>
            <a:off x="0" y="959370"/>
            <a:ext cx="9144000" cy="5166793"/>
          </a:xfrm>
        </p:spPr>
        <p:txBody>
          <a:bodyPr>
            <a:noAutofit/>
          </a:bodyPr>
          <a:lstStyle/>
          <a:p>
            <a:r>
              <a:rPr lang="en-US" sz="2000" dirty="0"/>
              <a:t>“Move applications to Liberty using the Migration Toolkit”</a:t>
            </a:r>
          </a:p>
          <a:p>
            <a:pPr lvl="1"/>
            <a:r>
              <a:rPr lang="en-US" sz="2000" dirty="0">
                <a:hlinkClick r:id="rId2"/>
              </a:rPr>
              <a:t>https://developer.ibm.com/wasdev/docs/move-applications-liberty-using-migration-toolkit/</a:t>
            </a:r>
            <a:endParaRPr lang="en-US" sz="2000" dirty="0"/>
          </a:p>
          <a:p>
            <a:r>
              <a:rPr lang="en-US" sz="2000" dirty="0"/>
              <a:t>Migration Toolkit: Liberty Tech Preview</a:t>
            </a:r>
          </a:p>
          <a:p>
            <a:pPr lvl="1"/>
            <a:r>
              <a:rPr lang="en-US" sz="2000" dirty="0">
                <a:hlinkClick r:id="rId3"/>
              </a:rPr>
              <a:t>https://developer.ibm.com/wasdev/downloads/#asset/tools-Migration_Toolkit_Liberty_Tech_Preview</a:t>
            </a:r>
            <a:endParaRPr lang="en-US" sz="2000" dirty="0"/>
          </a:p>
          <a:p>
            <a:r>
              <a:rPr lang="en-US" sz="2000" dirty="0"/>
              <a:t>“IBM </a:t>
            </a:r>
            <a:r>
              <a:rPr lang="en-US" sz="2000" dirty="0" err="1"/>
              <a:t>WebSphere</a:t>
            </a:r>
            <a:r>
              <a:rPr lang="en-US" sz="2000" dirty="0"/>
              <a:t> Application Server Migration Toolkit Liberty Tech Preview”</a:t>
            </a:r>
          </a:p>
          <a:p>
            <a:pPr lvl="1"/>
            <a:r>
              <a:rPr lang="en-US" sz="2000" dirty="0">
                <a:hlinkClick r:id="rId4"/>
              </a:rPr>
              <a:t>https://public.dhe.ibm.com/ibmdl/export/pub/software/websphere/wasdev/downloads/wamt/LibertyTP/MigrationToolkit_en_US__Liberty_Tech_Preview.pdf</a:t>
            </a:r>
            <a:endParaRPr lang="en-US" sz="2000" dirty="0"/>
          </a:p>
          <a:p>
            <a:r>
              <a:rPr lang="en-US" sz="2000" dirty="0"/>
              <a:t>Migration Toolkit for Application Binaries (Tech Preview)</a:t>
            </a:r>
          </a:p>
          <a:p>
            <a:pPr lvl="1"/>
            <a:r>
              <a:rPr lang="en-US" sz="2000" dirty="0">
                <a:hlinkClick r:id="rId5"/>
              </a:rPr>
              <a:t>https://developer.ibm.com/wasdev/downloads/#asset/tools-Migration_Toolkit_for_Application_Binaries_Tech_Preview</a:t>
            </a:r>
            <a:endParaRPr lang="en-US" sz="2000" dirty="0"/>
          </a:p>
          <a:p>
            <a:r>
              <a:rPr lang="en-US" sz="2000" dirty="0" err="1"/>
              <a:t>WebSphere</a:t>
            </a:r>
            <a:r>
              <a:rPr lang="en-US" sz="2000" dirty="0"/>
              <a:t> Configuration Migration Tool (WCMT)</a:t>
            </a:r>
          </a:p>
          <a:p>
            <a:pPr lvl="1"/>
            <a:r>
              <a:rPr lang="en-US" sz="2000" dirty="0">
                <a:hlinkClick r:id="rId6"/>
              </a:rPr>
              <a:t>https://developer.ibm.com/wasdev/downloads/#asset/tools-WebSphere_Configuration_Migration_Tool</a:t>
            </a:r>
            <a:endParaRPr lang="en-US" sz="2000" dirty="0"/>
          </a:p>
        </p:txBody>
      </p:sp>
      <p:sp>
        <p:nvSpPr>
          <p:cNvPr id="4" name="Slide Number Placeholder 3"/>
          <p:cNvSpPr>
            <a:spLocks noGrp="1"/>
          </p:cNvSpPr>
          <p:nvPr>
            <p:ph type="sldNum" sz="quarter" idx="10"/>
          </p:nvPr>
        </p:nvSpPr>
        <p:spPr/>
        <p:txBody>
          <a:bodyPr/>
          <a:lstStyle/>
          <a:p>
            <a:fld id="{2BE0B524-CA6C-604E-B7EC-7F65E66965BE}" type="slidenum">
              <a:rPr lang="en-US" smtClean="0"/>
              <a:pPr/>
              <a:t>30</a:t>
            </a:fld>
            <a:endParaRPr lang="en-US"/>
          </a:p>
        </p:txBody>
      </p:sp>
    </p:spTree>
    <p:extLst>
      <p:ext uri="{BB962C8B-B14F-4D97-AF65-F5344CB8AC3E}">
        <p14:creationId xmlns:p14="http://schemas.microsoft.com/office/powerpoint/2010/main" val="23218598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450" y="249779"/>
            <a:ext cx="7648617" cy="623986"/>
          </a:xfrm>
        </p:spPr>
        <p:txBody>
          <a:bodyPr>
            <a:normAutofit/>
          </a:bodyPr>
          <a:lstStyle/>
          <a:p>
            <a:r>
              <a:rPr lang="en-US" dirty="0"/>
              <a:t>Reasons to love </a:t>
            </a:r>
            <a:r>
              <a:rPr lang="en-US" dirty="0" smtClean="0"/>
              <a:t>Liberty runtime in </a:t>
            </a:r>
            <a:r>
              <a:rPr lang="en-US" smtClean="0"/>
              <a:t>Bluemix……</a:t>
            </a:r>
            <a:endParaRPr lang="en-US" dirty="0"/>
          </a:p>
        </p:txBody>
      </p:sp>
      <p:sp>
        <p:nvSpPr>
          <p:cNvPr id="3" name="Slide Number Placeholder 2"/>
          <p:cNvSpPr>
            <a:spLocks noGrp="1"/>
          </p:cNvSpPr>
          <p:nvPr>
            <p:ph type="sldNum" sz="quarter" idx="10"/>
          </p:nvPr>
        </p:nvSpPr>
        <p:spPr/>
        <p:txBody>
          <a:bodyPr/>
          <a:lstStyle/>
          <a:p>
            <a:fld id="{9B6B7A19-9BD6-654B-9E7A-5FCB6FF99B9F}" type="slidenum">
              <a:rPr lang="en-US" smtClean="0"/>
              <a:t>31</a:t>
            </a:fld>
            <a:endParaRPr lang="en-US"/>
          </a:p>
        </p:txBody>
      </p:sp>
      <p:grpSp>
        <p:nvGrpSpPr>
          <p:cNvPr id="26" name="Group 25"/>
          <p:cNvGrpSpPr/>
          <p:nvPr/>
        </p:nvGrpSpPr>
        <p:grpSpPr>
          <a:xfrm>
            <a:off x="159827" y="1133763"/>
            <a:ext cx="8984173" cy="5263697"/>
            <a:chOff x="159827" y="1133763"/>
            <a:chExt cx="8984173" cy="5263697"/>
          </a:xfrm>
        </p:grpSpPr>
        <p:grpSp>
          <p:nvGrpSpPr>
            <p:cNvPr id="20" name="Group 19"/>
            <p:cNvGrpSpPr/>
            <p:nvPr/>
          </p:nvGrpSpPr>
          <p:grpSpPr>
            <a:xfrm>
              <a:off x="159827" y="1133763"/>
              <a:ext cx="8639146" cy="5263697"/>
              <a:chOff x="159827" y="1133763"/>
              <a:chExt cx="8639146" cy="5263697"/>
            </a:xfrm>
          </p:grpSpPr>
          <p:pic>
            <p:nvPicPr>
              <p:cNvPr id="11" name="Picture 10"/>
              <p:cNvPicPr>
                <a:picLocks noChangeAspect="1"/>
              </p:cNvPicPr>
              <p:nvPr/>
            </p:nvPicPr>
            <p:blipFill>
              <a:blip r:embed="rId3"/>
              <a:stretch>
                <a:fillRect/>
              </a:stretch>
            </p:blipFill>
            <p:spPr>
              <a:xfrm>
                <a:off x="1114451" y="2137336"/>
                <a:ext cx="6414568" cy="3621128"/>
              </a:xfrm>
              <a:prstGeom prst="rect">
                <a:avLst/>
              </a:prstGeom>
            </p:spPr>
          </p:pic>
          <p:grpSp>
            <p:nvGrpSpPr>
              <p:cNvPr id="22" name="Group 21"/>
              <p:cNvGrpSpPr/>
              <p:nvPr/>
            </p:nvGrpSpPr>
            <p:grpSpPr>
              <a:xfrm>
                <a:off x="4691059" y="1248198"/>
                <a:ext cx="2034519" cy="1408950"/>
                <a:chOff x="4120875" y="1418789"/>
                <a:chExt cx="2034519" cy="1408950"/>
              </a:xfrm>
            </p:grpSpPr>
            <p:pic>
              <p:nvPicPr>
                <p:cNvPr id="5" name="Picture 4"/>
                <p:cNvPicPr>
                  <a:picLocks noChangeAspect="1"/>
                </p:cNvPicPr>
                <p:nvPr/>
              </p:nvPicPr>
              <p:blipFill>
                <a:blip r:embed="rId4"/>
                <a:stretch>
                  <a:fillRect/>
                </a:stretch>
              </p:blipFill>
              <p:spPr>
                <a:xfrm>
                  <a:off x="4120875" y="1425161"/>
                  <a:ext cx="1000506" cy="1402578"/>
                </a:xfrm>
                <a:prstGeom prst="rect">
                  <a:avLst/>
                </a:prstGeom>
              </p:spPr>
            </p:pic>
            <p:sp>
              <p:nvSpPr>
                <p:cNvPr id="8" name="TextBox 7"/>
                <p:cNvSpPr txBox="1"/>
                <p:nvPr/>
              </p:nvSpPr>
              <p:spPr>
                <a:xfrm>
                  <a:off x="5066861" y="1418789"/>
                  <a:ext cx="1088533" cy="369332"/>
                </a:xfrm>
                <a:prstGeom prst="rect">
                  <a:avLst/>
                </a:prstGeom>
                <a:noFill/>
              </p:spPr>
              <p:txBody>
                <a:bodyPr wrap="square" rtlCol="0">
                  <a:spAutoFit/>
                </a:bodyPr>
                <a:lstStyle/>
                <a:p>
                  <a:r>
                    <a:rPr lang="en-US">
                      <a:solidFill>
                        <a:srgbClr val="7F1C7D"/>
                      </a:solidFill>
                    </a:rPr>
                    <a:t>Secure</a:t>
                  </a:r>
                </a:p>
              </p:txBody>
            </p:sp>
          </p:grpSp>
          <p:grpSp>
            <p:nvGrpSpPr>
              <p:cNvPr id="16" name="Group 15"/>
              <p:cNvGrpSpPr/>
              <p:nvPr/>
            </p:nvGrpSpPr>
            <p:grpSpPr>
              <a:xfrm>
                <a:off x="660895" y="4858053"/>
                <a:ext cx="2306652" cy="1314306"/>
                <a:chOff x="660895" y="5002728"/>
                <a:chExt cx="2306652" cy="1314306"/>
              </a:xfrm>
            </p:grpSpPr>
            <p:pic>
              <p:nvPicPr>
                <p:cNvPr id="4" name="Picture 3"/>
                <p:cNvPicPr>
                  <a:picLocks noChangeAspect="1"/>
                </p:cNvPicPr>
                <p:nvPr/>
              </p:nvPicPr>
              <p:blipFill>
                <a:blip r:embed="rId5"/>
                <a:stretch>
                  <a:fillRect/>
                </a:stretch>
              </p:blipFill>
              <p:spPr>
                <a:xfrm>
                  <a:off x="660895" y="5002728"/>
                  <a:ext cx="1295874" cy="1295874"/>
                </a:xfrm>
                <a:prstGeom prst="rect">
                  <a:avLst/>
                </a:prstGeom>
              </p:spPr>
            </p:pic>
            <p:sp>
              <p:nvSpPr>
                <p:cNvPr id="10" name="TextBox 9"/>
                <p:cNvSpPr txBox="1"/>
                <p:nvPr/>
              </p:nvSpPr>
              <p:spPr>
                <a:xfrm>
                  <a:off x="1464335" y="5947702"/>
                  <a:ext cx="1503212" cy="369332"/>
                </a:xfrm>
                <a:prstGeom prst="rect">
                  <a:avLst/>
                </a:prstGeom>
                <a:noFill/>
              </p:spPr>
              <p:txBody>
                <a:bodyPr wrap="square" rtlCol="0">
                  <a:spAutoFit/>
                </a:bodyPr>
                <a:lstStyle/>
                <a:p>
                  <a:r>
                    <a:rPr lang="en-US">
                      <a:solidFill>
                        <a:srgbClr val="7F1C7D"/>
                      </a:solidFill>
                    </a:rPr>
                    <a:t>Well-tooled</a:t>
                  </a:r>
                </a:p>
              </p:txBody>
            </p:sp>
          </p:grpSp>
          <p:grpSp>
            <p:nvGrpSpPr>
              <p:cNvPr id="21" name="Group 20"/>
              <p:cNvGrpSpPr/>
              <p:nvPr/>
            </p:nvGrpSpPr>
            <p:grpSpPr>
              <a:xfrm>
                <a:off x="7101380" y="4078365"/>
                <a:ext cx="1697593" cy="1340223"/>
                <a:chOff x="7114339" y="3251193"/>
                <a:chExt cx="1697593" cy="1340223"/>
              </a:xfrm>
            </p:grpSpPr>
            <p:pic>
              <p:nvPicPr>
                <p:cNvPr id="12" name="Picture 11"/>
                <p:cNvPicPr>
                  <a:picLocks noChangeAspect="1"/>
                </p:cNvPicPr>
                <p:nvPr/>
              </p:nvPicPr>
              <p:blipFill>
                <a:blip r:embed="rId6"/>
                <a:stretch>
                  <a:fillRect/>
                </a:stretch>
              </p:blipFill>
              <p:spPr>
                <a:xfrm>
                  <a:off x="7114339" y="3251193"/>
                  <a:ext cx="1373625" cy="1168726"/>
                </a:xfrm>
                <a:prstGeom prst="rect">
                  <a:avLst/>
                </a:prstGeom>
              </p:spPr>
            </p:pic>
            <p:sp>
              <p:nvSpPr>
                <p:cNvPr id="13" name="TextBox 12"/>
                <p:cNvSpPr txBox="1"/>
                <p:nvPr/>
              </p:nvSpPr>
              <p:spPr>
                <a:xfrm>
                  <a:off x="7788193" y="4222084"/>
                  <a:ext cx="1023739" cy="369332"/>
                </a:xfrm>
                <a:prstGeom prst="rect">
                  <a:avLst/>
                </a:prstGeom>
                <a:noFill/>
              </p:spPr>
              <p:txBody>
                <a:bodyPr wrap="square" rtlCol="0">
                  <a:spAutoFit/>
                </a:bodyPr>
                <a:lstStyle/>
                <a:p>
                  <a:r>
                    <a:rPr lang="en-US">
                      <a:solidFill>
                        <a:srgbClr val="7F1C7D"/>
                      </a:solidFill>
                    </a:rPr>
                    <a:t>Robust</a:t>
                  </a:r>
                </a:p>
              </p:txBody>
            </p:sp>
          </p:grpSp>
          <p:grpSp>
            <p:nvGrpSpPr>
              <p:cNvPr id="18" name="Group 17"/>
              <p:cNvGrpSpPr/>
              <p:nvPr/>
            </p:nvGrpSpPr>
            <p:grpSpPr>
              <a:xfrm>
                <a:off x="159827" y="2878815"/>
                <a:ext cx="1477295" cy="1521042"/>
                <a:chOff x="129587" y="2675771"/>
                <a:chExt cx="1477295" cy="1521042"/>
              </a:xfrm>
            </p:grpSpPr>
            <p:pic>
              <p:nvPicPr>
                <p:cNvPr id="14" name="Picture 13"/>
                <p:cNvPicPr>
                  <a:picLocks noChangeAspect="1"/>
                </p:cNvPicPr>
                <p:nvPr/>
              </p:nvPicPr>
              <p:blipFill>
                <a:blip r:embed="rId7"/>
                <a:stretch>
                  <a:fillRect/>
                </a:stretch>
              </p:blipFill>
              <p:spPr>
                <a:xfrm>
                  <a:off x="190331" y="2675771"/>
                  <a:ext cx="1416551" cy="923119"/>
                </a:xfrm>
                <a:prstGeom prst="rect">
                  <a:avLst/>
                </a:prstGeom>
              </p:spPr>
            </p:pic>
            <p:sp>
              <p:nvSpPr>
                <p:cNvPr id="15" name="TextBox 14"/>
                <p:cNvSpPr txBox="1"/>
                <p:nvPr/>
              </p:nvSpPr>
              <p:spPr>
                <a:xfrm>
                  <a:off x="129587" y="3550482"/>
                  <a:ext cx="1062616" cy="646331"/>
                </a:xfrm>
                <a:prstGeom prst="rect">
                  <a:avLst/>
                </a:prstGeom>
                <a:noFill/>
              </p:spPr>
              <p:txBody>
                <a:bodyPr wrap="square" rtlCol="0">
                  <a:spAutoFit/>
                </a:bodyPr>
                <a:lstStyle/>
                <a:p>
                  <a:r>
                    <a:rPr lang="en-US">
                      <a:solidFill>
                        <a:srgbClr val="7F1C7D"/>
                      </a:solidFill>
                    </a:rPr>
                    <a:t>Scalable</a:t>
                  </a:r>
                </a:p>
                <a:p>
                  <a:endParaRPr lang="en-US"/>
                </a:p>
              </p:txBody>
            </p:sp>
          </p:grpSp>
          <p:grpSp>
            <p:nvGrpSpPr>
              <p:cNvPr id="9" name="Group 8"/>
              <p:cNvGrpSpPr/>
              <p:nvPr/>
            </p:nvGrpSpPr>
            <p:grpSpPr>
              <a:xfrm>
                <a:off x="3792857" y="5136162"/>
                <a:ext cx="2543959" cy="1261298"/>
                <a:chOff x="3792857" y="5280837"/>
                <a:chExt cx="2543959" cy="1261298"/>
              </a:xfrm>
            </p:grpSpPr>
            <p:sp>
              <p:nvSpPr>
                <p:cNvPr id="17" name="TextBox 16"/>
                <p:cNvSpPr txBox="1"/>
                <p:nvPr/>
              </p:nvSpPr>
              <p:spPr>
                <a:xfrm>
                  <a:off x="5637045" y="5895804"/>
                  <a:ext cx="699771" cy="646331"/>
                </a:xfrm>
                <a:prstGeom prst="rect">
                  <a:avLst/>
                </a:prstGeom>
                <a:noFill/>
              </p:spPr>
              <p:txBody>
                <a:bodyPr wrap="square" rtlCol="0">
                  <a:spAutoFit/>
                </a:bodyPr>
                <a:lstStyle/>
                <a:p>
                  <a:r>
                    <a:rPr lang="en-US">
                      <a:solidFill>
                        <a:srgbClr val="7F1C7D"/>
                      </a:solidFill>
                    </a:rPr>
                    <a:t>Very Fast!</a:t>
                  </a:r>
                </a:p>
              </p:txBody>
            </p:sp>
            <p:pic>
              <p:nvPicPr>
                <p:cNvPr id="23" name="Picture 22"/>
                <p:cNvPicPr>
                  <a:picLocks noChangeAspect="1"/>
                </p:cNvPicPr>
                <p:nvPr/>
              </p:nvPicPr>
              <p:blipFill>
                <a:blip r:embed="rId8"/>
                <a:stretch>
                  <a:fillRect/>
                </a:stretch>
              </p:blipFill>
              <p:spPr>
                <a:xfrm>
                  <a:off x="3792857" y="5280837"/>
                  <a:ext cx="1844188" cy="1229459"/>
                </a:xfrm>
                <a:prstGeom prst="rect">
                  <a:avLst/>
                </a:prstGeom>
              </p:spPr>
            </p:pic>
          </p:grpSp>
          <p:pic>
            <p:nvPicPr>
              <p:cNvPr id="19" name="Picture 18"/>
              <p:cNvPicPr>
                <a:picLocks noChangeAspect="1"/>
              </p:cNvPicPr>
              <p:nvPr/>
            </p:nvPicPr>
            <p:blipFill>
              <a:blip r:embed="rId9"/>
              <a:stretch>
                <a:fillRect/>
              </a:stretch>
            </p:blipFill>
            <p:spPr>
              <a:xfrm>
                <a:off x="2221796" y="1133763"/>
                <a:ext cx="1180270" cy="2204040"/>
              </a:xfrm>
              <a:prstGeom prst="rect">
                <a:avLst/>
              </a:prstGeom>
              <a:solidFill>
                <a:schemeClr val="bg1"/>
              </a:solidFill>
            </p:spPr>
          </p:pic>
          <p:sp>
            <p:nvSpPr>
              <p:cNvPr id="7" name="TextBox 6"/>
              <p:cNvSpPr txBox="1"/>
              <p:nvPr/>
            </p:nvSpPr>
            <p:spPr>
              <a:xfrm>
                <a:off x="3015231" y="1177031"/>
                <a:ext cx="1430138" cy="646331"/>
              </a:xfrm>
              <a:prstGeom prst="rect">
                <a:avLst/>
              </a:prstGeom>
              <a:noFill/>
            </p:spPr>
            <p:txBody>
              <a:bodyPr wrap="square" rtlCol="0">
                <a:spAutoFit/>
              </a:bodyPr>
              <a:lstStyle/>
              <a:p>
                <a:r>
                  <a:rPr lang="en-US">
                    <a:solidFill>
                      <a:schemeClr val="accent2"/>
                    </a:solidFill>
                  </a:rPr>
                  <a:t>Java EE Compliant</a:t>
                </a:r>
              </a:p>
            </p:txBody>
          </p:sp>
        </p:grpSp>
        <p:grpSp>
          <p:nvGrpSpPr>
            <p:cNvPr id="6" name="Group 5"/>
            <p:cNvGrpSpPr/>
            <p:nvPr/>
          </p:nvGrpSpPr>
          <p:grpSpPr>
            <a:xfrm>
              <a:off x="6927461" y="1414883"/>
              <a:ext cx="2216539" cy="1844560"/>
              <a:chOff x="6702602" y="1234615"/>
              <a:chExt cx="2216539" cy="1630604"/>
            </a:xfrm>
          </p:grpSpPr>
          <p:pic>
            <p:nvPicPr>
              <p:cNvPr id="24" name="Picture 23"/>
              <p:cNvPicPr>
                <a:picLocks noChangeAspect="1"/>
              </p:cNvPicPr>
              <p:nvPr/>
            </p:nvPicPr>
            <p:blipFill>
              <a:blip r:embed="rId10"/>
              <a:stretch>
                <a:fillRect/>
              </a:stretch>
            </p:blipFill>
            <p:spPr>
              <a:xfrm>
                <a:off x="6876521" y="1827407"/>
                <a:ext cx="1332405" cy="1037812"/>
              </a:xfrm>
              <a:prstGeom prst="rect">
                <a:avLst/>
              </a:prstGeom>
            </p:spPr>
          </p:pic>
          <p:sp>
            <p:nvSpPr>
              <p:cNvPr id="25" name="TextBox 24"/>
              <p:cNvSpPr txBox="1"/>
              <p:nvPr/>
            </p:nvSpPr>
            <p:spPr>
              <a:xfrm>
                <a:off x="6702602" y="1234615"/>
                <a:ext cx="2216539" cy="769441"/>
              </a:xfrm>
              <a:prstGeom prst="rect">
                <a:avLst/>
              </a:prstGeom>
              <a:noFill/>
            </p:spPr>
            <p:txBody>
              <a:bodyPr wrap="square" rtlCol="0">
                <a:spAutoFit/>
              </a:bodyPr>
              <a:lstStyle/>
              <a:p>
                <a:r>
                  <a:rPr lang="en-US">
                    <a:solidFill>
                      <a:srgbClr val="7F1C7D"/>
                    </a:solidFill>
                  </a:rPr>
                  <a:t>IBM Support and Training</a:t>
                </a:r>
              </a:p>
            </p:txBody>
          </p:sp>
        </p:grpSp>
      </p:grpSp>
    </p:spTree>
    <p:extLst>
      <p:ext uri="{BB962C8B-B14F-4D97-AF65-F5344CB8AC3E}">
        <p14:creationId xmlns:p14="http://schemas.microsoft.com/office/powerpoint/2010/main" val="2200724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000" dirty="0" smtClean="0">
                <a:solidFill>
                  <a:schemeClr val="bg2">
                    <a:lumMod val="50000"/>
                  </a:schemeClr>
                </a:solidFill>
              </a:rPr>
              <a:t>Migration Questionnaire</a:t>
            </a:r>
            <a:endParaRPr lang="en-US" sz="3000" dirty="0">
              <a:solidFill>
                <a:schemeClr val="bg2">
                  <a:lumMod val="50000"/>
                </a:schemeClr>
              </a:solidFill>
            </a:endParaRPr>
          </a:p>
        </p:txBody>
      </p:sp>
      <p:sp>
        <p:nvSpPr>
          <p:cNvPr id="3" name="Content Placeholder 2"/>
          <p:cNvSpPr>
            <a:spLocks noGrp="1"/>
          </p:cNvSpPr>
          <p:nvPr>
            <p:ph idx="1"/>
          </p:nvPr>
        </p:nvSpPr>
        <p:spPr>
          <a:xfrm>
            <a:off x="0" y="1600200"/>
            <a:ext cx="9144000" cy="4525963"/>
          </a:xfrm>
        </p:spPr>
        <p:txBody>
          <a:bodyPr/>
          <a:lstStyle/>
          <a:p>
            <a:endParaRPr lang="en-US" dirty="0"/>
          </a:p>
          <a:p>
            <a:pPr lvl="2"/>
            <a:r>
              <a:rPr lang="en-US" sz="2400" dirty="0" smtClean="0"/>
              <a:t>What runtimes are you migrating from?</a:t>
            </a:r>
          </a:p>
          <a:p>
            <a:pPr lvl="2"/>
            <a:r>
              <a:rPr lang="en-US" sz="2400" dirty="0" smtClean="0"/>
              <a:t>What Application Server are you migrating from? </a:t>
            </a:r>
          </a:p>
          <a:p>
            <a:pPr lvl="2"/>
            <a:r>
              <a:rPr lang="en-US" sz="2400" dirty="0" smtClean="0"/>
              <a:t>What is the motivation behind the migration,</a:t>
            </a:r>
          </a:p>
          <a:p>
            <a:pPr lvl="3"/>
            <a:r>
              <a:rPr lang="en-US" sz="2400" dirty="0"/>
              <a:t>Cost ?</a:t>
            </a:r>
          </a:p>
          <a:p>
            <a:pPr lvl="3"/>
            <a:r>
              <a:rPr lang="en-US" sz="2400" dirty="0"/>
              <a:t>Consolidation ?</a:t>
            </a:r>
          </a:p>
          <a:p>
            <a:pPr lvl="3"/>
            <a:r>
              <a:rPr lang="en-US" sz="2400" dirty="0"/>
              <a:t>Scale using the Cloud</a:t>
            </a:r>
            <a:r>
              <a:rPr lang="en-US" sz="2400" dirty="0" smtClean="0"/>
              <a:t>?</a:t>
            </a:r>
          </a:p>
          <a:p>
            <a:pPr lvl="3"/>
            <a:r>
              <a:rPr lang="en-US" sz="2400" dirty="0" smtClean="0"/>
              <a:t>Runtime Features ? </a:t>
            </a:r>
          </a:p>
          <a:p>
            <a:pPr lvl="3"/>
            <a:r>
              <a:rPr lang="en-US" sz="2400" dirty="0" smtClean="0"/>
              <a:t>Integration with Cloud Services ?</a:t>
            </a:r>
            <a:endParaRPr lang="en-US" sz="2400" dirty="0"/>
          </a:p>
          <a:p>
            <a:pPr marL="914400" lvl="2" indent="0">
              <a:buNone/>
            </a:pPr>
            <a:endParaRPr lang="en-US" sz="2400" dirty="0" smtClean="0"/>
          </a:p>
          <a:p>
            <a:pPr marL="0" indent="0">
              <a:buNone/>
            </a:pPr>
            <a:endParaRPr lang="en-US" dirty="0"/>
          </a:p>
        </p:txBody>
      </p:sp>
    </p:spTree>
    <p:extLst>
      <p:ext uri="{BB962C8B-B14F-4D97-AF65-F5344CB8AC3E}">
        <p14:creationId xmlns:p14="http://schemas.microsoft.com/office/powerpoint/2010/main" val="15786181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pPr algn="ctr"/>
            <a:r>
              <a:rPr lang="en-US" sz="3000" dirty="0" smtClean="0">
                <a:solidFill>
                  <a:schemeClr val="bg2">
                    <a:lumMod val="50000"/>
                  </a:schemeClr>
                </a:solidFill>
              </a:rPr>
              <a:t>Migration Questions specific to the Application</a:t>
            </a:r>
            <a:endParaRPr lang="en-US" sz="3000" dirty="0">
              <a:solidFill>
                <a:schemeClr val="bg2">
                  <a:lumMod val="50000"/>
                </a:schemeClr>
              </a:solidFill>
            </a:endParaRPr>
          </a:p>
        </p:txBody>
      </p:sp>
      <p:sp>
        <p:nvSpPr>
          <p:cNvPr id="3" name="Content Placeholder 2"/>
          <p:cNvSpPr>
            <a:spLocks noGrp="1"/>
          </p:cNvSpPr>
          <p:nvPr>
            <p:ph idx="1"/>
          </p:nvPr>
        </p:nvSpPr>
        <p:spPr>
          <a:xfrm>
            <a:off x="0" y="1600200"/>
            <a:ext cx="9144000" cy="4525963"/>
          </a:xfrm>
        </p:spPr>
        <p:txBody>
          <a:bodyPr/>
          <a:lstStyle/>
          <a:p>
            <a:endParaRPr lang="en-US" dirty="0"/>
          </a:p>
          <a:p>
            <a:pPr lvl="2"/>
            <a:r>
              <a:rPr lang="en-US" sz="2400" dirty="0"/>
              <a:t>What Java capabilities does your application use?</a:t>
            </a:r>
          </a:p>
          <a:p>
            <a:pPr lvl="2"/>
            <a:r>
              <a:rPr lang="en-US" sz="2400" dirty="0"/>
              <a:t>What external services and dependencies does it require? </a:t>
            </a:r>
          </a:p>
          <a:p>
            <a:pPr lvl="2"/>
            <a:r>
              <a:rPr lang="en-US" sz="2400" dirty="0"/>
              <a:t>Is your application cloud-ready? </a:t>
            </a:r>
          </a:p>
          <a:p>
            <a:pPr lvl="2"/>
            <a:r>
              <a:rPr lang="en-US" sz="2400" dirty="0"/>
              <a:t>How much investment are you willing to make to update your application for the cloud? </a:t>
            </a:r>
          </a:p>
          <a:p>
            <a:pPr lvl="2"/>
            <a:r>
              <a:rPr lang="en-US" sz="2400" dirty="0"/>
              <a:t>How much investment are you willing to make to update administrative procedures?</a:t>
            </a:r>
          </a:p>
          <a:p>
            <a:pPr marL="0" indent="0">
              <a:buNone/>
            </a:pPr>
            <a:endParaRPr lang="en-US" dirty="0"/>
          </a:p>
        </p:txBody>
      </p:sp>
    </p:spTree>
    <p:extLst>
      <p:ext uri="{BB962C8B-B14F-4D97-AF65-F5344CB8AC3E}">
        <p14:creationId xmlns:p14="http://schemas.microsoft.com/office/powerpoint/2010/main" val="14146546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extBox 5"/>
          <p:cNvSpPr txBox="1"/>
          <p:nvPr/>
        </p:nvSpPr>
        <p:spPr>
          <a:xfrm>
            <a:off x="2035277" y="0"/>
            <a:ext cx="7108723" cy="553998"/>
          </a:xfrm>
          <a:prstGeom prst="rect">
            <a:avLst/>
          </a:prstGeom>
          <a:noFill/>
        </p:spPr>
        <p:txBody>
          <a:bodyPr wrap="square" rtlCol="0">
            <a:spAutoFit/>
          </a:bodyPr>
          <a:lstStyle/>
          <a:p>
            <a:pPr algn="ctr"/>
            <a:r>
              <a:rPr lang="en-US" sz="3000" b="1" kern="0" spc="-30" dirty="0" smtClean="0">
                <a:solidFill>
                  <a:schemeClr val="bg2">
                    <a:lumMod val="50000"/>
                  </a:schemeClr>
                </a:solidFill>
                <a:latin typeface="Arial"/>
                <a:cs typeface="Arial"/>
              </a:rPr>
              <a:t>Migration Roadmap</a:t>
            </a:r>
          </a:p>
        </p:txBody>
      </p:sp>
    </p:spTree>
    <p:extLst>
      <p:ext uri="{BB962C8B-B14F-4D97-AF65-F5344CB8AC3E}">
        <p14:creationId xmlns:p14="http://schemas.microsoft.com/office/powerpoint/2010/main" val="6744080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387" y="695325"/>
            <a:ext cx="8277225" cy="5467350"/>
          </a:xfrm>
          <a:prstGeom prst="rect">
            <a:avLst/>
          </a:prstGeom>
        </p:spPr>
      </p:pic>
      <p:sp>
        <p:nvSpPr>
          <p:cNvPr id="5" name="Rectangle 4"/>
          <p:cNvSpPr/>
          <p:nvPr/>
        </p:nvSpPr>
        <p:spPr>
          <a:xfrm>
            <a:off x="2768017" y="132424"/>
            <a:ext cx="4964821" cy="553998"/>
          </a:xfrm>
          <a:prstGeom prst="rect">
            <a:avLst/>
          </a:prstGeom>
        </p:spPr>
        <p:txBody>
          <a:bodyPr wrap="none">
            <a:spAutoFit/>
          </a:bodyPr>
          <a:lstStyle/>
          <a:p>
            <a:pPr algn="ctr"/>
            <a:r>
              <a:rPr lang="en-US" sz="3000" b="1" kern="0" spc="-30" dirty="0">
                <a:solidFill>
                  <a:schemeClr val="bg2">
                    <a:lumMod val="50000"/>
                  </a:schemeClr>
                </a:solidFill>
                <a:cs typeface="Arial"/>
              </a:rPr>
              <a:t>Migration </a:t>
            </a:r>
            <a:r>
              <a:rPr lang="en-US" sz="3000" b="1" kern="0" spc="-30" dirty="0" smtClean="0">
                <a:solidFill>
                  <a:schemeClr val="bg2">
                    <a:lumMod val="50000"/>
                  </a:schemeClr>
                </a:solidFill>
                <a:cs typeface="Arial"/>
              </a:rPr>
              <a:t>Roadmap (cont.)</a:t>
            </a:r>
            <a:endParaRPr lang="en-US" sz="3000" b="1" kern="0" spc="-30" dirty="0">
              <a:solidFill>
                <a:schemeClr val="bg2">
                  <a:lumMod val="50000"/>
                </a:schemeClr>
              </a:solidFill>
              <a:cs typeface="Arial"/>
            </a:endParaRPr>
          </a:p>
        </p:txBody>
      </p:sp>
    </p:spTree>
    <p:extLst>
      <p:ext uri="{BB962C8B-B14F-4D97-AF65-F5344CB8AC3E}">
        <p14:creationId xmlns:p14="http://schemas.microsoft.com/office/powerpoint/2010/main" val="21344403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n-US" sz="3000" dirty="0" smtClean="0">
                <a:solidFill>
                  <a:schemeClr val="bg2">
                    <a:lumMod val="50000"/>
                  </a:schemeClr>
                </a:solidFill>
              </a:rPr>
              <a:t>Runtime Capabilities in </a:t>
            </a:r>
            <a:r>
              <a:rPr lang="en-US" sz="3000" dirty="0" err="1" smtClean="0">
                <a:solidFill>
                  <a:schemeClr val="bg2">
                    <a:lumMod val="50000"/>
                  </a:schemeClr>
                </a:solidFill>
              </a:rPr>
              <a:t>Bluemix</a:t>
            </a:r>
            <a:endParaRPr lang="en-US" sz="3000" dirty="0">
              <a:solidFill>
                <a:schemeClr val="bg2">
                  <a:lumMod val="50000"/>
                </a:schemeClr>
              </a:solidFill>
            </a:endParaRPr>
          </a:p>
        </p:txBody>
      </p:sp>
      <p:sp>
        <p:nvSpPr>
          <p:cNvPr id="2" name="Slide Number Placeholder 1"/>
          <p:cNvSpPr>
            <a:spLocks noGrp="1"/>
          </p:cNvSpPr>
          <p:nvPr>
            <p:ph type="sldNum" sz="quarter" idx="10"/>
          </p:nvPr>
        </p:nvSpPr>
        <p:spPr/>
        <p:txBody>
          <a:bodyPr/>
          <a:lstStyle/>
          <a:p>
            <a:fld id="{2BE0B524-CA6C-604E-B7EC-7F65E66965BE}" type="slidenum">
              <a:rPr lang="en-US" smtClean="0"/>
              <a:pPr/>
              <a:t>8</a:t>
            </a:fld>
            <a:endParaRPr lang="en-US"/>
          </a:p>
        </p:txBody>
      </p:sp>
      <p:pic>
        <p:nvPicPr>
          <p:cNvPr id="6" name="Picture 5"/>
          <p:cNvPicPr>
            <a:picLocks noChangeAspect="1"/>
          </p:cNvPicPr>
          <p:nvPr/>
        </p:nvPicPr>
        <p:blipFill>
          <a:blip r:embed="rId3"/>
          <a:stretch>
            <a:fillRect/>
          </a:stretch>
        </p:blipFill>
        <p:spPr>
          <a:xfrm>
            <a:off x="1247427" y="2230911"/>
            <a:ext cx="6577066" cy="2562209"/>
          </a:xfrm>
          <a:prstGeom prst="rect">
            <a:avLst/>
          </a:prstGeom>
          <a:effectLst>
            <a:outerShdw blurRad="50800" dist="101600" dir="2700000" algn="tl" rotWithShape="0">
              <a:prstClr val="black">
                <a:alpha val="40000"/>
              </a:prstClr>
            </a:outerShdw>
            <a:softEdge rad="31750"/>
          </a:effectLst>
        </p:spPr>
      </p:pic>
      <p:pic>
        <p:nvPicPr>
          <p:cNvPr id="8" name="i-l-cloudfoundry-2x.png"/>
          <p:cNvPicPr/>
          <p:nvPr/>
        </p:nvPicPr>
        <p:blipFill>
          <a:blip r:embed="rId4">
            <a:extLst/>
          </a:blip>
          <a:stretch>
            <a:fillRect/>
          </a:stretch>
        </p:blipFill>
        <p:spPr>
          <a:xfrm>
            <a:off x="2999298" y="1131215"/>
            <a:ext cx="3059581" cy="1099696"/>
          </a:xfrm>
          <a:prstGeom prst="rect">
            <a:avLst/>
          </a:prstGeom>
          <a:ln w="12700">
            <a:miter lim="400000"/>
          </a:ln>
        </p:spPr>
      </p:pic>
      <p:pic>
        <p:nvPicPr>
          <p:cNvPr id="9" name="i-l-openstack-2x.png"/>
          <p:cNvPicPr/>
          <p:nvPr/>
        </p:nvPicPr>
        <p:blipFill>
          <a:blip r:embed="rId5">
            <a:extLst/>
          </a:blip>
          <a:stretch>
            <a:fillRect/>
          </a:stretch>
        </p:blipFill>
        <p:spPr>
          <a:xfrm>
            <a:off x="5308470" y="5072839"/>
            <a:ext cx="3304958" cy="1187891"/>
          </a:xfrm>
          <a:prstGeom prst="rect">
            <a:avLst/>
          </a:prstGeom>
          <a:ln w="12700">
            <a:miter lim="400000"/>
          </a:ln>
        </p:spPr>
      </p:pic>
      <p:pic>
        <p:nvPicPr>
          <p:cNvPr id="10" name="i-l-docker-2x.png"/>
          <p:cNvPicPr/>
          <p:nvPr/>
        </p:nvPicPr>
        <p:blipFill>
          <a:blip r:embed="rId6">
            <a:extLst/>
          </a:blip>
          <a:stretch>
            <a:fillRect/>
          </a:stretch>
        </p:blipFill>
        <p:spPr>
          <a:xfrm>
            <a:off x="457200" y="5029579"/>
            <a:ext cx="3545673" cy="1274411"/>
          </a:xfrm>
          <a:prstGeom prst="rect">
            <a:avLst/>
          </a:prstGeom>
          <a:ln w="12700">
            <a:miter lim="400000"/>
          </a:ln>
        </p:spPr>
      </p:pic>
    </p:spTree>
    <p:extLst>
      <p:ext uri="{BB962C8B-B14F-4D97-AF65-F5344CB8AC3E}">
        <p14:creationId xmlns:p14="http://schemas.microsoft.com/office/powerpoint/2010/main" val="765137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000" dirty="0" smtClean="0">
                <a:solidFill>
                  <a:schemeClr val="bg2">
                    <a:lumMod val="50000"/>
                  </a:schemeClr>
                </a:solidFill>
              </a:rPr>
              <a:t>Liberty for Java </a:t>
            </a:r>
            <a:r>
              <a:rPr lang="en-US" sz="3000" dirty="0" err="1" smtClean="0">
                <a:solidFill>
                  <a:schemeClr val="bg2">
                    <a:lumMod val="50000"/>
                  </a:schemeClr>
                </a:solidFill>
              </a:rPr>
              <a:t>Buildpack</a:t>
            </a:r>
            <a:endParaRPr lang="en-US" sz="3000" dirty="0">
              <a:solidFill>
                <a:schemeClr val="bg2">
                  <a:lumMod val="50000"/>
                </a:schemeClr>
              </a:solidFill>
            </a:endParaRPr>
          </a:p>
        </p:txBody>
      </p:sp>
      <p:sp>
        <p:nvSpPr>
          <p:cNvPr id="3" name="Content Placeholder 2"/>
          <p:cNvSpPr>
            <a:spLocks noGrp="1"/>
          </p:cNvSpPr>
          <p:nvPr>
            <p:ph idx="1"/>
          </p:nvPr>
        </p:nvSpPr>
        <p:spPr/>
        <p:txBody>
          <a:bodyPr/>
          <a:lstStyle/>
          <a:p>
            <a:r>
              <a:rPr lang="en-US" sz="2000" i="1" dirty="0" smtClean="0"/>
              <a:t>In </a:t>
            </a:r>
            <a:r>
              <a:rPr lang="en-US" sz="2000" i="1" dirty="0" err="1" smtClean="0"/>
              <a:t>Bluemix</a:t>
            </a:r>
            <a:r>
              <a:rPr lang="en-US" sz="2000" i="1" dirty="0" smtClean="0"/>
              <a:t>, the Java runtime is called Liberty for Java</a:t>
            </a:r>
          </a:p>
          <a:p>
            <a:pPr lvl="1"/>
            <a:r>
              <a:rPr lang="en-US" sz="2000" i="1" dirty="0" smtClean="0"/>
              <a:t>Runs the IBM </a:t>
            </a:r>
            <a:r>
              <a:rPr lang="en-US" sz="2000" i="1" dirty="0" err="1" smtClean="0"/>
              <a:t>WebSphere</a:t>
            </a:r>
            <a:r>
              <a:rPr lang="en-US" sz="2000" i="1" dirty="0" smtClean="0"/>
              <a:t> Application Server Liberty Profile v8.5.5.6</a:t>
            </a:r>
          </a:p>
          <a:p>
            <a:endParaRPr lang="en-US" sz="2000" i="1" dirty="0" smtClean="0"/>
          </a:p>
          <a:p>
            <a:r>
              <a:rPr lang="en-US" sz="2000" i="1" dirty="0" smtClean="0"/>
              <a:t>Implements full Java EE 7</a:t>
            </a:r>
          </a:p>
          <a:p>
            <a:pPr lvl="1"/>
            <a:r>
              <a:rPr lang="en-US" sz="2000" i="1" dirty="0" smtClean="0">
                <a:hlinkClick r:id="rId3"/>
              </a:rPr>
              <a:t>Java EE 7 programming model support</a:t>
            </a:r>
            <a:endParaRPr lang="en-US" sz="2000" i="1" dirty="0" smtClean="0"/>
          </a:p>
          <a:p>
            <a:pPr lvl="1"/>
            <a:r>
              <a:rPr lang="en-US" sz="2000" i="1" dirty="0">
                <a:hlinkClick r:id="rId4"/>
              </a:rPr>
              <a:t>Liberty </a:t>
            </a:r>
            <a:r>
              <a:rPr lang="en-US" sz="2000" i="1" dirty="0" err="1">
                <a:hlinkClick r:id="rId4"/>
              </a:rPr>
              <a:t>Buildpack</a:t>
            </a:r>
            <a:r>
              <a:rPr lang="en-US" sz="2000" i="1" dirty="0">
                <a:hlinkClick r:id="rId4"/>
              </a:rPr>
              <a:t> Updates: Java EE 7 is here!</a:t>
            </a:r>
            <a:endParaRPr lang="en-US" sz="2000" i="1" dirty="0" smtClean="0"/>
          </a:p>
          <a:p>
            <a:endParaRPr lang="en-US" sz="2000" i="1" dirty="0" smtClean="0"/>
          </a:p>
          <a:p>
            <a:r>
              <a:rPr lang="en-US" sz="2000" i="1" dirty="0" smtClean="0"/>
              <a:t>Liberty does not include some Full profile features </a:t>
            </a:r>
          </a:p>
          <a:p>
            <a:pPr lvl="1"/>
            <a:r>
              <a:rPr lang="en-US" sz="2000" i="1" dirty="0"/>
              <a:t>T</a:t>
            </a:r>
            <a:r>
              <a:rPr lang="en-US" sz="2000" i="1" dirty="0" smtClean="0"/>
              <a:t>hey’re less strategic</a:t>
            </a:r>
          </a:p>
          <a:p>
            <a:endParaRPr lang="en-US" dirty="0" smtClean="0"/>
          </a:p>
        </p:txBody>
      </p:sp>
      <p:sp>
        <p:nvSpPr>
          <p:cNvPr id="4" name="Slide Number Placeholder 3"/>
          <p:cNvSpPr>
            <a:spLocks noGrp="1"/>
          </p:cNvSpPr>
          <p:nvPr>
            <p:ph type="sldNum" sz="quarter" idx="10"/>
          </p:nvPr>
        </p:nvSpPr>
        <p:spPr/>
        <p:txBody>
          <a:bodyPr/>
          <a:lstStyle/>
          <a:p>
            <a:fld id="{2BE0B524-CA6C-604E-B7EC-7F65E66965BE}" type="slidenum">
              <a:rPr lang="en-US" smtClean="0"/>
              <a:pPr/>
              <a:t>9</a:t>
            </a:fld>
            <a:endParaRPr lang="en-US"/>
          </a:p>
        </p:txBody>
      </p:sp>
      <p:pic>
        <p:nvPicPr>
          <p:cNvPr id="5" name="Picture 4"/>
          <p:cNvPicPr>
            <a:picLocks noChangeAspect="1"/>
          </p:cNvPicPr>
          <p:nvPr/>
        </p:nvPicPr>
        <p:blipFill>
          <a:blip r:embed="rId5"/>
          <a:stretch>
            <a:fillRect/>
          </a:stretch>
        </p:blipFill>
        <p:spPr>
          <a:xfrm>
            <a:off x="7302500" y="-36871"/>
            <a:ext cx="1841500" cy="2070100"/>
          </a:xfrm>
          <a:prstGeom prst="rect">
            <a:avLst/>
          </a:prstGeom>
        </p:spPr>
      </p:pic>
    </p:spTree>
    <p:extLst>
      <p:ext uri="{BB962C8B-B14F-4D97-AF65-F5344CB8AC3E}">
        <p14:creationId xmlns:p14="http://schemas.microsoft.com/office/powerpoint/2010/main" val="2069006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City Jumpstart Pilot v5">
  <a:themeElements>
    <a:clrScheme name="IBM Cloud 2105">
      <a:dk1>
        <a:sysClr val="windowText" lastClr="000000"/>
      </a:dk1>
      <a:lt1>
        <a:sysClr val="window" lastClr="FFFFFF"/>
      </a:lt1>
      <a:dk2>
        <a:srgbClr val="085571"/>
      </a:dk2>
      <a:lt2>
        <a:srgbClr val="81CDF2"/>
      </a:lt2>
      <a:accent1>
        <a:srgbClr val="009EE2"/>
      </a:accent1>
      <a:accent2>
        <a:srgbClr val="1174B9"/>
      </a:accent2>
      <a:accent3>
        <a:srgbClr val="00A39C"/>
      </a:accent3>
      <a:accent4>
        <a:srgbClr val="00706E"/>
      </a:accent4>
      <a:accent5>
        <a:srgbClr val="611773"/>
      </a:accent5>
      <a:accent6>
        <a:srgbClr val="340F51"/>
      </a:accent6>
      <a:hlink>
        <a:srgbClr val="0000FF"/>
      </a:hlink>
      <a:folHlink>
        <a:srgbClr val="800080"/>
      </a:folHlink>
    </a:clrScheme>
    <a:fontScheme name="IBM Cloud 2015">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8444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1200" kern="0" spc="-30" dirty="0" smtClean="0">
            <a:solidFill>
              <a:srgbClr val="FFFFFF"/>
            </a:solidFill>
            <a:latin typeface="Arial"/>
            <a:cs typeface="Aria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3559</TotalTime>
  <Words>3707</Words>
  <Application>Microsoft Office PowerPoint</Application>
  <PresentationFormat>On-screen Show (4:3)</PresentationFormat>
  <Paragraphs>425</Paragraphs>
  <Slides>31</Slides>
  <Notes>25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31</vt:i4>
      </vt:variant>
    </vt:vector>
  </HeadingPairs>
  <TitlesOfParts>
    <vt:vector size="42" baseType="lpstr">
      <vt:lpstr>ＭＳ Ｐゴシック</vt:lpstr>
      <vt:lpstr>ＭＳ Ｐゴシック</vt:lpstr>
      <vt:lpstr>Arial</vt:lpstr>
      <vt:lpstr>Calibri</vt:lpstr>
      <vt:lpstr>Helvetica Light</vt:lpstr>
      <vt:lpstr>HelvNeue Light for IBM</vt:lpstr>
      <vt:lpstr>Liberation Serif</vt:lpstr>
      <vt:lpstr>Lohit Devanagari</vt:lpstr>
      <vt:lpstr>Wingdings</vt:lpstr>
      <vt:lpstr>WT Serif J</vt:lpstr>
      <vt:lpstr>City Jumpstart Pilot v5</vt:lpstr>
      <vt:lpstr> Migrating &amp; Integrating Java  Applications in IBM Bluemix </vt:lpstr>
      <vt:lpstr>Agenda</vt:lpstr>
      <vt:lpstr>Migration: Redeploying Existing On-premises Applications onto Bluemix</vt:lpstr>
      <vt:lpstr>Migration Questionnaire</vt:lpstr>
      <vt:lpstr>Migration Questions specific to the Application</vt:lpstr>
      <vt:lpstr>PowerPoint Presentation</vt:lpstr>
      <vt:lpstr>PowerPoint Presentation</vt:lpstr>
      <vt:lpstr>Runtime Capabilities in Bluemix</vt:lpstr>
      <vt:lpstr>Liberty for Java Buildpack</vt:lpstr>
      <vt:lpstr>Java buildpack for Tomcat applications</vt:lpstr>
      <vt:lpstr>Agenda</vt:lpstr>
      <vt:lpstr>PowerPoint Presentation</vt:lpstr>
      <vt:lpstr>PowerPoint Presentation</vt:lpstr>
      <vt:lpstr>PowerPoint Presentation</vt:lpstr>
      <vt:lpstr>PowerPoint Presentation</vt:lpstr>
      <vt:lpstr>Running IBM WAS Migration Toolkit on RedbookLibrary</vt:lpstr>
      <vt:lpstr>Output from IBM WAS Migration Toolkit </vt:lpstr>
      <vt:lpstr>Migrated Configuration after running Migration Toolkit  </vt:lpstr>
      <vt:lpstr>Agenda</vt:lpstr>
      <vt:lpstr>12 Factor App Methodology</vt:lpstr>
      <vt:lpstr>VCAP_SERVICES vs. Automatic Configuration</vt:lpstr>
      <vt:lpstr>Session Affinity</vt:lpstr>
      <vt:lpstr>WebSphere Batch Applications</vt:lpstr>
      <vt:lpstr>Application External Dependencies</vt:lpstr>
      <vt:lpstr>References</vt:lpstr>
      <vt:lpstr>PowerPoint Presentation</vt:lpstr>
      <vt:lpstr>What are the characteristics of apps best to deploy on Cloud Foundry Runtimes ?</vt:lpstr>
      <vt:lpstr>IBM Containers</vt:lpstr>
      <vt:lpstr>Resources</vt:lpstr>
      <vt:lpstr>Resources</vt:lpstr>
      <vt:lpstr>Reasons to love Liberty runtime in Bluemix……</vt:lpstr>
    </vt:vector>
  </TitlesOfParts>
  <Company>IBM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Cloud Developer Certification</dc:title>
  <dc:creator>Tim Robinson</dc:creator>
  <cp:lastModifiedBy>kapoor</cp:lastModifiedBy>
  <cp:revision>227</cp:revision>
  <cp:lastPrinted>2015-07-29T15:56:55Z</cp:lastPrinted>
  <dcterms:created xsi:type="dcterms:W3CDTF">2015-06-05T02:45:45Z</dcterms:created>
  <dcterms:modified xsi:type="dcterms:W3CDTF">2015-08-27T10:10:52Z</dcterms:modified>
</cp:coreProperties>
</file>